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658" r:id="rId5"/>
    <p:sldMasterId id="2147483672" r:id="rId6"/>
  </p:sldMasterIdLst>
  <p:notesMasterIdLst>
    <p:notesMasterId r:id="rId37"/>
  </p:notesMasterIdLst>
  <p:sldIdLst>
    <p:sldId id="266" r:id="rId7"/>
    <p:sldId id="290" r:id="rId8"/>
    <p:sldId id="256" r:id="rId9"/>
    <p:sldId id="257" r:id="rId10"/>
    <p:sldId id="258" r:id="rId11"/>
    <p:sldId id="259" r:id="rId12"/>
    <p:sldId id="260" r:id="rId13"/>
    <p:sldId id="261" r:id="rId14"/>
    <p:sldId id="269" r:id="rId15"/>
    <p:sldId id="270" r:id="rId16"/>
    <p:sldId id="271" r:id="rId17"/>
    <p:sldId id="272" r:id="rId18"/>
    <p:sldId id="273" r:id="rId19"/>
    <p:sldId id="274" r:id="rId20"/>
    <p:sldId id="275" r:id="rId21"/>
    <p:sldId id="267" r:id="rId22"/>
    <p:sldId id="276" r:id="rId23"/>
    <p:sldId id="282" r:id="rId24"/>
    <p:sldId id="277" r:id="rId25"/>
    <p:sldId id="278" r:id="rId26"/>
    <p:sldId id="279" r:id="rId27"/>
    <p:sldId id="280" r:id="rId28"/>
    <p:sldId id="283" r:id="rId29"/>
    <p:sldId id="284" r:id="rId30"/>
    <p:sldId id="288" r:id="rId31"/>
    <p:sldId id="287" r:id="rId32"/>
    <p:sldId id="281" r:id="rId33"/>
    <p:sldId id="262" r:id="rId34"/>
    <p:sldId id="263" r:id="rId35"/>
    <p:sldId id="289" r:id="rId36"/>
  </p:sldIdLst>
  <p:sldSz cx="14630400" cy="8229600"/>
  <p:notesSz cx="8229600" cy="14630400"/>
  <p:embeddedFontLst>
    <p:embeddedFont>
      <p:font typeface="Aharoni" panose="02010803020104030203" pitchFamily="2" charset="-79"/>
      <p:bold r:id="rId38"/>
    </p:embeddedFont>
    <p:embeddedFont>
      <p:font typeface="Amasis MT Pro Black" panose="02040A04050005020304" pitchFamily="18" charset="0"/>
      <p:bold r:id="rId39"/>
      <p:boldItalic r:id="rId40"/>
    </p:embeddedFont>
    <p:embeddedFont>
      <p:font typeface="Roboto" panose="02000000000000000000" pitchFamily="2" charset="0"/>
      <p:regular r:id="rId41"/>
      <p:bold r:id="rId42"/>
      <p:italic r:id="rId43"/>
      <p:boldItalic r:id="rId44"/>
    </p:embeddedFont>
    <p:embeddedFont>
      <p:font typeface="Roboto Slab" pitchFamily="2" charset="0"/>
      <p:regular r:id="rId45"/>
      <p:bold r:id="rId46"/>
    </p:embeddedFont>
    <p:embeddedFont>
      <p:font typeface="Segoe UI Emoji" panose="020B0502040204020203" pitchFamily="34" charset="0"/>
      <p:regular r:id="rId4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B21317-1911-4B45-BFB8-AF6854F25BEC}" v="225" dt="2024-12-06T09:15:58.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67094" autoAdjust="0"/>
  </p:normalViewPr>
  <p:slideViewPr>
    <p:cSldViewPr snapToGrid="0" snapToObjects="1">
      <p:cViewPr varScale="1">
        <p:scale>
          <a:sx n="53" d="100"/>
          <a:sy n="53" d="100"/>
        </p:scale>
        <p:origin x="8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2.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4.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E8032-7C13-458C-AC8C-7BBDA4E6525A}" type="doc">
      <dgm:prSet loTypeId="urn:microsoft.com/office/officeart/2005/8/layout/orgChart1" loCatId="hierarchy" qsTypeId="urn:microsoft.com/office/officeart/2005/8/quickstyle/simple2" qsCatId="simple" csTypeId="urn:microsoft.com/office/officeart/2005/8/colors/accent5_2" csCatId="accent5"/>
      <dgm:spPr/>
      <dgm:t>
        <a:bodyPr/>
        <a:lstStyle/>
        <a:p>
          <a:endParaRPr lang="fr-FR"/>
        </a:p>
      </dgm:t>
    </dgm:pt>
    <dgm:pt modelId="{EA914993-308A-4616-90C8-88CEB2AE2E28}">
      <dgm:prSet/>
      <dgm:spPr/>
      <dgm:t>
        <a:bodyPr/>
        <a:lstStyle/>
        <a:p>
          <a:r>
            <a:rPr lang="en-US" b="1" dirty="0" err="1"/>
            <a:t>Réalisée</a:t>
          </a:r>
          <a:r>
            <a:rPr lang="en-US" b="1" dirty="0"/>
            <a:t> par : Ibtissam Benchayb</a:t>
          </a:r>
          <a:endParaRPr lang="fr-FR" dirty="0"/>
        </a:p>
      </dgm:t>
    </dgm:pt>
    <dgm:pt modelId="{D7206477-3919-491C-BC52-EADF2429D44D}" type="parTrans" cxnId="{543F015F-842F-44AB-B2BB-7176F6B3E639}">
      <dgm:prSet/>
      <dgm:spPr/>
      <dgm:t>
        <a:bodyPr/>
        <a:lstStyle/>
        <a:p>
          <a:endParaRPr lang="fr-FR"/>
        </a:p>
      </dgm:t>
    </dgm:pt>
    <dgm:pt modelId="{1529C6C9-EBDE-4D59-B4AD-7F78F091F5F6}" type="sibTrans" cxnId="{543F015F-842F-44AB-B2BB-7176F6B3E639}">
      <dgm:prSet/>
      <dgm:spPr/>
      <dgm:t>
        <a:bodyPr/>
        <a:lstStyle/>
        <a:p>
          <a:endParaRPr lang="fr-FR"/>
        </a:p>
      </dgm:t>
    </dgm:pt>
    <dgm:pt modelId="{5B13F0F3-07B6-4B61-968F-D880E17CC2DF}">
      <dgm:prSet/>
      <dgm:spPr/>
      <dgm:t>
        <a:bodyPr/>
        <a:lstStyle/>
        <a:p>
          <a:r>
            <a:rPr lang="en-US" b="1" dirty="0" err="1"/>
            <a:t>Encadrée</a:t>
          </a:r>
          <a:r>
            <a:rPr lang="en-US" b="1" dirty="0"/>
            <a:t> par : Dr Mohamed Amine </a:t>
          </a:r>
          <a:r>
            <a:rPr lang="en-US" b="1" dirty="0" err="1"/>
            <a:t>Talhaoui</a:t>
          </a:r>
          <a:endParaRPr lang="fr-FR" dirty="0"/>
        </a:p>
      </dgm:t>
    </dgm:pt>
    <dgm:pt modelId="{DB6AB6F5-6C3A-466A-BE0F-71E32B7B2F91}" type="parTrans" cxnId="{0D04C5F8-84CC-4DC0-B6F7-941D8E0F3D71}">
      <dgm:prSet/>
      <dgm:spPr/>
      <dgm:t>
        <a:bodyPr/>
        <a:lstStyle/>
        <a:p>
          <a:endParaRPr lang="fr-FR"/>
        </a:p>
      </dgm:t>
    </dgm:pt>
    <dgm:pt modelId="{72EC6CE3-05DC-48F8-9151-DD9878590D37}" type="sibTrans" cxnId="{0D04C5F8-84CC-4DC0-B6F7-941D8E0F3D71}">
      <dgm:prSet/>
      <dgm:spPr/>
      <dgm:t>
        <a:bodyPr/>
        <a:lstStyle/>
        <a:p>
          <a:endParaRPr lang="fr-FR"/>
        </a:p>
      </dgm:t>
    </dgm:pt>
    <dgm:pt modelId="{3A323159-BC2B-4DD1-9873-E783C6273BA6}" type="pres">
      <dgm:prSet presAssocID="{C72E8032-7C13-458C-AC8C-7BBDA4E6525A}" presName="hierChild1" presStyleCnt="0">
        <dgm:presLayoutVars>
          <dgm:orgChart val="1"/>
          <dgm:chPref val="1"/>
          <dgm:dir/>
          <dgm:animOne val="branch"/>
          <dgm:animLvl val="lvl"/>
          <dgm:resizeHandles/>
        </dgm:presLayoutVars>
      </dgm:prSet>
      <dgm:spPr/>
    </dgm:pt>
    <dgm:pt modelId="{9FDD8D7D-BEE4-4EA5-87B4-3D318AD06701}" type="pres">
      <dgm:prSet presAssocID="{EA914993-308A-4616-90C8-88CEB2AE2E28}" presName="hierRoot1" presStyleCnt="0">
        <dgm:presLayoutVars>
          <dgm:hierBranch val="init"/>
        </dgm:presLayoutVars>
      </dgm:prSet>
      <dgm:spPr/>
    </dgm:pt>
    <dgm:pt modelId="{10473C10-274C-4E0A-9168-439218A58D78}" type="pres">
      <dgm:prSet presAssocID="{EA914993-308A-4616-90C8-88CEB2AE2E28}" presName="rootComposite1" presStyleCnt="0"/>
      <dgm:spPr/>
    </dgm:pt>
    <dgm:pt modelId="{27E8F8F8-8C75-4BE8-B98D-4E21C6203427}" type="pres">
      <dgm:prSet presAssocID="{EA914993-308A-4616-90C8-88CEB2AE2E28}" presName="rootText1" presStyleLbl="node0" presStyleIdx="0" presStyleCnt="2">
        <dgm:presLayoutVars>
          <dgm:chPref val="3"/>
        </dgm:presLayoutVars>
      </dgm:prSet>
      <dgm:spPr/>
    </dgm:pt>
    <dgm:pt modelId="{F6208ED5-A8A4-4C5C-85FC-F4903B064930}" type="pres">
      <dgm:prSet presAssocID="{EA914993-308A-4616-90C8-88CEB2AE2E28}" presName="rootConnector1" presStyleLbl="node1" presStyleIdx="0" presStyleCnt="0"/>
      <dgm:spPr/>
    </dgm:pt>
    <dgm:pt modelId="{287D02C4-4B60-40A4-8ECC-C44FD5C15827}" type="pres">
      <dgm:prSet presAssocID="{EA914993-308A-4616-90C8-88CEB2AE2E28}" presName="hierChild2" presStyleCnt="0"/>
      <dgm:spPr/>
    </dgm:pt>
    <dgm:pt modelId="{A4D98110-F2B1-4096-A59E-214FC962F841}" type="pres">
      <dgm:prSet presAssocID="{EA914993-308A-4616-90C8-88CEB2AE2E28}" presName="hierChild3" presStyleCnt="0"/>
      <dgm:spPr/>
    </dgm:pt>
    <dgm:pt modelId="{1CE414FD-46B3-4DBE-BF69-4B3A5A556B6D}" type="pres">
      <dgm:prSet presAssocID="{5B13F0F3-07B6-4B61-968F-D880E17CC2DF}" presName="hierRoot1" presStyleCnt="0">
        <dgm:presLayoutVars>
          <dgm:hierBranch val="init"/>
        </dgm:presLayoutVars>
      </dgm:prSet>
      <dgm:spPr/>
    </dgm:pt>
    <dgm:pt modelId="{5D8F0180-667F-46D9-AA57-8D59219C91D4}" type="pres">
      <dgm:prSet presAssocID="{5B13F0F3-07B6-4B61-968F-D880E17CC2DF}" presName="rootComposite1" presStyleCnt="0"/>
      <dgm:spPr/>
    </dgm:pt>
    <dgm:pt modelId="{4DDC06E7-30B6-4C93-B29A-6B14B5CCDB04}" type="pres">
      <dgm:prSet presAssocID="{5B13F0F3-07B6-4B61-968F-D880E17CC2DF}" presName="rootText1" presStyleLbl="node0" presStyleIdx="1" presStyleCnt="2">
        <dgm:presLayoutVars>
          <dgm:chPref val="3"/>
        </dgm:presLayoutVars>
      </dgm:prSet>
      <dgm:spPr/>
    </dgm:pt>
    <dgm:pt modelId="{C2823E23-72D4-4B61-BFF8-9AB091B4D7F0}" type="pres">
      <dgm:prSet presAssocID="{5B13F0F3-07B6-4B61-968F-D880E17CC2DF}" presName="rootConnector1" presStyleLbl="node1" presStyleIdx="0" presStyleCnt="0"/>
      <dgm:spPr/>
    </dgm:pt>
    <dgm:pt modelId="{E1DF52D9-D5AF-4F20-AAF8-EE99978E081D}" type="pres">
      <dgm:prSet presAssocID="{5B13F0F3-07B6-4B61-968F-D880E17CC2DF}" presName="hierChild2" presStyleCnt="0"/>
      <dgm:spPr/>
    </dgm:pt>
    <dgm:pt modelId="{7D21ACFB-A910-4CC7-815E-A4609CFA0021}" type="pres">
      <dgm:prSet presAssocID="{5B13F0F3-07B6-4B61-968F-D880E17CC2DF}" presName="hierChild3" presStyleCnt="0"/>
      <dgm:spPr/>
    </dgm:pt>
  </dgm:ptLst>
  <dgm:cxnLst>
    <dgm:cxn modelId="{99E7DC10-5EEB-4611-B878-0F69480DF4BF}" type="presOf" srcId="{EA914993-308A-4616-90C8-88CEB2AE2E28}" destId="{F6208ED5-A8A4-4C5C-85FC-F4903B064930}" srcOrd="1" destOrd="0" presId="urn:microsoft.com/office/officeart/2005/8/layout/orgChart1"/>
    <dgm:cxn modelId="{4224705B-52AD-4605-86BC-A648A9C39C5D}" type="presOf" srcId="{5B13F0F3-07B6-4B61-968F-D880E17CC2DF}" destId="{C2823E23-72D4-4B61-BFF8-9AB091B4D7F0}" srcOrd="1" destOrd="0" presId="urn:microsoft.com/office/officeart/2005/8/layout/orgChart1"/>
    <dgm:cxn modelId="{543F015F-842F-44AB-B2BB-7176F6B3E639}" srcId="{C72E8032-7C13-458C-AC8C-7BBDA4E6525A}" destId="{EA914993-308A-4616-90C8-88CEB2AE2E28}" srcOrd="0" destOrd="0" parTransId="{D7206477-3919-491C-BC52-EADF2429D44D}" sibTransId="{1529C6C9-EBDE-4D59-B4AD-7F78F091F5F6}"/>
    <dgm:cxn modelId="{5C2E166F-10AA-4DEA-91BF-6A828EE87631}" type="presOf" srcId="{5B13F0F3-07B6-4B61-968F-D880E17CC2DF}" destId="{4DDC06E7-30B6-4C93-B29A-6B14B5CCDB04}" srcOrd="0" destOrd="0" presId="urn:microsoft.com/office/officeart/2005/8/layout/orgChart1"/>
    <dgm:cxn modelId="{285C087B-CE6F-4BD7-848B-13FA419B1355}" type="presOf" srcId="{EA914993-308A-4616-90C8-88CEB2AE2E28}" destId="{27E8F8F8-8C75-4BE8-B98D-4E21C6203427}" srcOrd="0" destOrd="0" presId="urn:microsoft.com/office/officeart/2005/8/layout/orgChart1"/>
    <dgm:cxn modelId="{5F52A3D1-E3D7-4D41-96B7-AFB7B6F67A29}" type="presOf" srcId="{C72E8032-7C13-458C-AC8C-7BBDA4E6525A}" destId="{3A323159-BC2B-4DD1-9873-E783C6273BA6}" srcOrd="0" destOrd="0" presId="urn:microsoft.com/office/officeart/2005/8/layout/orgChart1"/>
    <dgm:cxn modelId="{0D04C5F8-84CC-4DC0-B6F7-941D8E0F3D71}" srcId="{C72E8032-7C13-458C-AC8C-7BBDA4E6525A}" destId="{5B13F0F3-07B6-4B61-968F-D880E17CC2DF}" srcOrd="1" destOrd="0" parTransId="{DB6AB6F5-6C3A-466A-BE0F-71E32B7B2F91}" sibTransId="{72EC6CE3-05DC-48F8-9151-DD9878590D37}"/>
    <dgm:cxn modelId="{FB8F5643-38E3-415D-898A-47C7F719AF8C}" type="presParOf" srcId="{3A323159-BC2B-4DD1-9873-E783C6273BA6}" destId="{9FDD8D7D-BEE4-4EA5-87B4-3D318AD06701}" srcOrd="0" destOrd="0" presId="urn:microsoft.com/office/officeart/2005/8/layout/orgChart1"/>
    <dgm:cxn modelId="{599E93C7-7CD7-4FB0-9BAC-2567D902A7D6}" type="presParOf" srcId="{9FDD8D7D-BEE4-4EA5-87B4-3D318AD06701}" destId="{10473C10-274C-4E0A-9168-439218A58D78}" srcOrd="0" destOrd="0" presId="urn:microsoft.com/office/officeart/2005/8/layout/orgChart1"/>
    <dgm:cxn modelId="{6826D900-F7B3-4E0B-B6F2-DDEA90BEA6DC}" type="presParOf" srcId="{10473C10-274C-4E0A-9168-439218A58D78}" destId="{27E8F8F8-8C75-4BE8-B98D-4E21C6203427}" srcOrd="0" destOrd="0" presId="urn:microsoft.com/office/officeart/2005/8/layout/orgChart1"/>
    <dgm:cxn modelId="{22A814D4-E8A5-45DE-81EC-138BB618B35A}" type="presParOf" srcId="{10473C10-274C-4E0A-9168-439218A58D78}" destId="{F6208ED5-A8A4-4C5C-85FC-F4903B064930}" srcOrd="1" destOrd="0" presId="urn:microsoft.com/office/officeart/2005/8/layout/orgChart1"/>
    <dgm:cxn modelId="{C9E39540-6F99-496E-8A8B-D82A323A713E}" type="presParOf" srcId="{9FDD8D7D-BEE4-4EA5-87B4-3D318AD06701}" destId="{287D02C4-4B60-40A4-8ECC-C44FD5C15827}" srcOrd="1" destOrd="0" presId="urn:microsoft.com/office/officeart/2005/8/layout/orgChart1"/>
    <dgm:cxn modelId="{3A5BC569-8516-4FAD-9202-0D0CB9F8BDDC}" type="presParOf" srcId="{9FDD8D7D-BEE4-4EA5-87B4-3D318AD06701}" destId="{A4D98110-F2B1-4096-A59E-214FC962F841}" srcOrd="2" destOrd="0" presId="urn:microsoft.com/office/officeart/2005/8/layout/orgChart1"/>
    <dgm:cxn modelId="{7038FABC-365B-4BA8-BC0A-28CC76DEE63D}" type="presParOf" srcId="{3A323159-BC2B-4DD1-9873-E783C6273BA6}" destId="{1CE414FD-46B3-4DBE-BF69-4B3A5A556B6D}" srcOrd="1" destOrd="0" presId="urn:microsoft.com/office/officeart/2005/8/layout/orgChart1"/>
    <dgm:cxn modelId="{454C7201-3560-41E3-9EDD-0BCEF32A4909}" type="presParOf" srcId="{1CE414FD-46B3-4DBE-BF69-4B3A5A556B6D}" destId="{5D8F0180-667F-46D9-AA57-8D59219C91D4}" srcOrd="0" destOrd="0" presId="urn:microsoft.com/office/officeart/2005/8/layout/orgChart1"/>
    <dgm:cxn modelId="{BD281EE2-A9B2-41B5-8EC2-362BDDEF1F96}" type="presParOf" srcId="{5D8F0180-667F-46D9-AA57-8D59219C91D4}" destId="{4DDC06E7-30B6-4C93-B29A-6B14B5CCDB04}" srcOrd="0" destOrd="0" presId="urn:microsoft.com/office/officeart/2005/8/layout/orgChart1"/>
    <dgm:cxn modelId="{8E6E82DF-973E-46E3-8743-7E7A27E7B570}" type="presParOf" srcId="{5D8F0180-667F-46D9-AA57-8D59219C91D4}" destId="{C2823E23-72D4-4B61-BFF8-9AB091B4D7F0}" srcOrd="1" destOrd="0" presId="urn:microsoft.com/office/officeart/2005/8/layout/orgChart1"/>
    <dgm:cxn modelId="{EA423186-1EA9-4B10-9275-5F159A3D0966}" type="presParOf" srcId="{1CE414FD-46B3-4DBE-BF69-4B3A5A556B6D}" destId="{E1DF52D9-D5AF-4F20-AAF8-EE99978E081D}" srcOrd="1" destOrd="0" presId="urn:microsoft.com/office/officeart/2005/8/layout/orgChart1"/>
    <dgm:cxn modelId="{0AC2EB72-0218-404B-B5B6-04C96DDBF486}" type="presParOf" srcId="{1CE414FD-46B3-4DBE-BF69-4B3A5A556B6D}" destId="{7D21ACFB-A910-4CC7-815E-A4609CFA002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7E24C4-F545-4BB9-81E2-0B05490247F9}" type="doc">
      <dgm:prSet loTypeId="urn:microsoft.com/office/officeart/2005/8/layout/hierarchy2" loCatId="hierarchy" qsTypeId="urn:microsoft.com/office/officeart/2005/8/quickstyle/simple2" qsCatId="simple" csTypeId="urn:microsoft.com/office/officeart/2005/8/colors/accent1_2" csCatId="accent1"/>
      <dgm:spPr/>
      <dgm:t>
        <a:bodyPr/>
        <a:lstStyle/>
        <a:p>
          <a:endParaRPr lang="fr-FR"/>
        </a:p>
      </dgm:t>
    </dgm:pt>
    <dgm:pt modelId="{00DE12F7-81E5-44C6-A823-4372566F9293}">
      <dgm:prSet/>
      <dgm:spPr/>
      <dgm:t>
        <a:bodyPr/>
        <a:lstStyle/>
        <a:p>
          <a:r>
            <a:rPr lang="fr-MA" b="1" dirty="0"/>
            <a:t>Données structurées</a:t>
          </a:r>
          <a:r>
            <a:rPr lang="fr-MA" dirty="0"/>
            <a:t> : Clients, restaurants, commandes, produits.</a:t>
          </a:r>
          <a:endParaRPr lang="fr-FR" dirty="0"/>
        </a:p>
      </dgm:t>
    </dgm:pt>
    <dgm:pt modelId="{CD92A62C-2394-42FA-B2CB-0179FDD3AF86}" type="parTrans" cxnId="{B1F13CBD-8C31-4375-A07B-FFA222A78573}">
      <dgm:prSet/>
      <dgm:spPr/>
      <dgm:t>
        <a:bodyPr/>
        <a:lstStyle/>
        <a:p>
          <a:endParaRPr lang="fr-FR"/>
        </a:p>
      </dgm:t>
    </dgm:pt>
    <dgm:pt modelId="{FE95D7EF-5DF6-421B-BEE4-17D8B052F6E2}" type="sibTrans" cxnId="{B1F13CBD-8C31-4375-A07B-FFA222A78573}">
      <dgm:prSet/>
      <dgm:spPr/>
      <dgm:t>
        <a:bodyPr/>
        <a:lstStyle/>
        <a:p>
          <a:endParaRPr lang="fr-FR"/>
        </a:p>
      </dgm:t>
    </dgm:pt>
    <dgm:pt modelId="{2A7AB110-A492-456A-997A-1073285DDD51}">
      <dgm:prSet/>
      <dgm:spPr/>
      <dgm:t>
        <a:bodyPr/>
        <a:lstStyle/>
        <a:p>
          <a:r>
            <a:rPr lang="fr-MA" b="1"/>
            <a:t>Données semi-structurées</a:t>
          </a:r>
          <a:r>
            <a:rPr lang="fr-MA"/>
            <a:t> : Avis, préférences des utilisateurs, historiques de commande.</a:t>
          </a:r>
          <a:endParaRPr lang="fr-FR"/>
        </a:p>
      </dgm:t>
    </dgm:pt>
    <dgm:pt modelId="{F2D808FC-B004-4C86-BC9E-8A4D989676F5}" type="parTrans" cxnId="{3B431564-B3E3-413D-877E-44B866EA6D74}">
      <dgm:prSet/>
      <dgm:spPr/>
      <dgm:t>
        <a:bodyPr/>
        <a:lstStyle/>
        <a:p>
          <a:endParaRPr lang="fr-FR"/>
        </a:p>
      </dgm:t>
    </dgm:pt>
    <dgm:pt modelId="{D44722D4-ACDF-4BB1-8020-FD65888BFDAE}" type="sibTrans" cxnId="{3B431564-B3E3-413D-877E-44B866EA6D74}">
      <dgm:prSet/>
      <dgm:spPr/>
      <dgm:t>
        <a:bodyPr/>
        <a:lstStyle/>
        <a:p>
          <a:endParaRPr lang="fr-FR"/>
        </a:p>
      </dgm:t>
    </dgm:pt>
    <dgm:pt modelId="{6A5C3C1D-A74D-458F-989E-B8EF6EAB8D5A}">
      <dgm:prSet/>
      <dgm:spPr/>
      <dgm:t>
        <a:bodyPr/>
        <a:lstStyle/>
        <a:p>
          <a:r>
            <a:rPr lang="fr-MA" b="1"/>
            <a:t>Exigences clés</a:t>
          </a:r>
          <a:r>
            <a:rPr lang="fr-MA"/>
            <a:t> :</a:t>
          </a:r>
          <a:endParaRPr lang="fr-FR"/>
        </a:p>
      </dgm:t>
    </dgm:pt>
    <dgm:pt modelId="{40552D96-4662-43EA-9136-56C66F61721D}" type="parTrans" cxnId="{641FACE1-A544-4AAB-B384-9F8E893D708E}">
      <dgm:prSet/>
      <dgm:spPr/>
      <dgm:t>
        <a:bodyPr/>
        <a:lstStyle/>
        <a:p>
          <a:endParaRPr lang="fr-FR"/>
        </a:p>
      </dgm:t>
    </dgm:pt>
    <dgm:pt modelId="{F2F36E25-1FBA-4E72-84B6-BAF849B8522A}" type="sibTrans" cxnId="{641FACE1-A544-4AAB-B384-9F8E893D708E}">
      <dgm:prSet/>
      <dgm:spPr/>
      <dgm:t>
        <a:bodyPr/>
        <a:lstStyle/>
        <a:p>
          <a:endParaRPr lang="fr-FR"/>
        </a:p>
      </dgm:t>
    </dgm:pt>
    <dgm:pt modelId="{908B5036-2C0D-4377-A508-983AB2EBC624}">
      <dgm:prSet/>
      <dgm:spPr/>
      <dgm:t>
        <a:bodyPr/>
        <a:lstStyle/>
        <a:p>
          <a:r>
            <a:rPr lang="fr-MA"/>
            <a:t>Flexibilité pour gérer des menus changeants.</a:t>
          </a:r>
          <a:endParaRPr lang="fr-FR"/>
        </a:p>
      </dgm:t>
    </dgm:pt>
    <dgm:pt modelId="{ACEB76A5-6E76-4BD0-BAD4-1E304C9F4234}" type="parTrans" cxnId="{A3E470AD-3AC9-47BD-A5B0-A8727B54DBC0}">
      <dgm:prSet/>
      <dgm:spPr/>
      <dgm:t>
        <a:bodyPr/>
        <a:lstStyle/>
        <a:p>
          <a:endParaRPr lang="fr-FR"/>
        </a:p>
      </dgm:t>
    </dgm:pt>
    <dgm:pt modelId="{36FA4C4F-5763-4EE0-9260-48F69373AD6C}" type="sibTrans" cxnId="{A3E470AD-3AC9-47BD-A5B0-A8727B54DBC0}">
      <dgm:prSet/>
      <dgm:spPr/>
      <dgm:t>
        <a:bodyPr/>
        <a:lstStyle/>
        <a:p>
          <a:endParaRPr lang="fr-FR"/>
        </a:p>
      </dgm:t>
    </dgm:pt>
    <dgm:pt modelId="{95BA3BE7-4E7C-4F9C-AA2D-431E2E29CBAB}">
      <dgm:prSet/>
      <dgm:spPr/>
      <dgm:t>
        <a:bodyPr/>
        <a:lstStyle/>
        <a:p>
          <a:r>
            <a:rPr lang="fr-MA" dirty="0"/>
            <a:t>Scalabilité pour répondre à des volumes de données en croissance rapide.</a:t>
          </a:r>
          <a:endParaRPr lang="fr-FR" dirty="0"/>
        </a:p>
      </dgm:t>
    </dgm:pt>
    <dgm:pt modelId="{356C0889-CAE4-49DA-982E-8B033F2424F2}" type="parTrans" cxnId="{8DB10DB6-EEB7-4E48-A24C-D3151200ABFE}">
      <dgm:prSet/>
      <dgm:spPr/>
      <dgm:t>
        <a:bodyPr/>
        <a:lstStyle/>
        <a:p>
          <a:endParaRPr lang="fr-FR"/>
        </a:p>
      </dgm:t>
    </dgm:pt>
    <dgm:pt modelId="{F29BDE7B-2FA2-47EB-84F7-E9162E4274C9}" type="sibTrans" cxnId="{8DB10DB6-EEB7-4E48-A24C-D3151200ABFE}">
      <dgm:prSet/>
      <dgm:spPr/>
      <dgm:t>
        <a:bodyPr/>
        <a:lstStyle/>
        <a:p>
          <a:endParaRPr lang="fr-FR"/>
        </a:p>
      </dgm:t>
    </dgm:pt>
    <dgm:pt modelId="{6C39A25F-55F9-4507-811C-4F535F56ACB5}">
      <dgm:prSet/>
      <dgm:spPr/>
      <dgm:t>
        <a:bodyPr/>
        <a:lstStyle/>
        <a:p>
          <a:r>
            <a:rPr lang="fr-MA"/>
            <a:t>Performance pour des requêtes en temps réel (suivi des commandes).</a:t>
          </a:r>
          <a:endParaRPr lang="fr-FR"/>
        </a:p>
      </dgm:t>
    </dgm:pt>
    <dgm:pt modelId="{467D112C-3AEA-488B-BA81-672EC905D245}" type="parTrans" cxnId="{8FF29CEF-56D8-4FC2-A580-D976E4234206}">
      <dgm:prSet/>
      <dgm:spPr/>
      <dgm:t>
        <a:bodyPr/>
        <a:lstStyle/>
        <a:p>
          <a:endParaRPr lang="fr-FR"/>
        </a:p>
      </dgm:t>
    </dgm:pt>
    <dgm:pt modelId="{04B1BB8F-B83D-4CF8-8F26-0529C9C42FEA}" type="sibTrans" cxnId="{8FF29CEF-56D8-4FC2-A580-D976E4234206}">
      <dgm:prSet/>
      <dgm:spPr/>
      <dgm:t>
        <a:bodyPr/>
        <a:lstStyle/>
        <a:p>
          <a:endParaRPr lang="fr-FR"/>
        </a:p>
      </dgm:t>
    </dgm:pt>
    <dgm:pt modelId="{26A13EA4-08CD-46FF-A68D-3EAB3DC539B7}" type="pres">
      <dgm:prSet presAssocID="{AB7E24C4-F545-4BB9-81E2-0B05490247F9}" presName="diagram" presStyleCnt="0">
        <dgm:presLayoutVars>
          <dgm:chPref val="1"/>
          <dgm:dir/>
          <dgm:animOne val="branch"/>
          <dgm:animLvl val="lvl"/>
          <dgm:resizeHandles val="exact"/>
        </dgm:presLayoutVars>
      </dgm:prSet>
      <dgm:spPr/>
    </dgm:pt>
    <dgm:pt modelId="{02153388-0B24-4206-86DD-0EC81A4FA324}" type="pres">
      <dgm:prSet presAssocID="{00DE12F7-81E5-44C6-A823-4372566F9293}" presName="root1" presStyleCnt="0"/>
      <dgm:spPr/>
    </dgm:pt>
    <dgm:pt modelId="{45EE6B1A-BBDA-4E13-8C16-6025BAA95CF7}" type="pres">
      <dgm:prSet presAssocID="{00DE12F7-81E5-44C6-A823-4372566F9293}" presName="LevelOneTextNode" presStyleLbl="node0" presStyleIdx="0" presStyleCnt="3">
        <dgm:presLayoutVars>
          <dgm:chPref val="3"/>
        </dgm:presLayoutVars>
      </dgm:prSet>
      <dgm:spPr/>
    </dgm:pt>
    <dgm:pt modelId="{2FD3F523-1211-4808-A302-60695CC2A0AA}" type="pres">
      <dgm:prSet presAssocID="{00DE12F7-81E5-44C6-A823-4372566F9293}" presName="level2hierChild" presStyleCnt="0"/>
      <dgm:spPr/>
    </dgm:pt>
    <dgm:pt modelId="{80B2EACB-8A66-44D0-9380-AB46193B1A39}" type="pres">
      <dgm:prSet presAssocID="{2A7AB110-A492-456A-997A-1073285DDD51}" presName="root1" presStyleCnt="0"/>
      <dgm:spPr/>
    </dgm:pt>
    <dgm:pt modelId="{C0E0F6B5-7A49-4027-8B74-46AA7E8EBA81}" type="pres">
      <dgm:prSet presAssocID="{2A7AB110-A492-456A-997A-1073285DDD51}" presName="LevelOneTextNode" presStyleLbl="node0" presStyleIdx="1" presStyleCnt="3">
        <dgm:presLayoutVars>
          <dgm:chPref val="3"/>
        </dgm:presLayoutVars>
      </dgm:prSet>
      <dgm:spPr/>
    </dgm:pt>
    <dgm:pt modelId="{F9909875-E797-40CF-832E-833EA2DAEB27}" type="pres">
      <dgm:prSet presAssocID="{2A7AB110-A492-456A-997A-1073285DDD51}" presName="level2hierChild" presStyleCnt="0"/>
      <dgm:spPr/>
    </dgm:pt>
    <dgm:pt modelId="{4AEAD010-17DF-4F8A-9C91-CD5569952D0C}" type="pres">
      <dgm:prSet presAssocID="{6A5C3C1D-A74D-458F-989E-B8EF6EAB8D5A}" presName="root1" presStyleCnt="0"/>
      <dgm:spPr/>
    </dgm:pt>
    <dgm:pt modelId="{7E20373C-7229-4DDD-AB6F-B6029A2EF823}" type="pres">
      <dgm:prSet presAssocID="{6A5C3C1D-A74D-458F-989E-B8EF6EAB8D5A}" presName="LevelOneTextNode" presStyleLbl="node0" presStyleIdx="2" presStyleCnt="3">
        <dgm:presLayoutVars>
          <dgm:chPref val="3"/>
        </dgm:presLayoutVars>
      </dgm:prSet>
      <dgm:spPr/>
    </dgm:pt>
    <dgm:pt modelId="{43F0AF78-8E1A-4A24-9B7F-530795BD68F7}" type="pres">
      <dgm:prSet presAssocID="{6A5C3C1D-A74D-458F-989E-B8EF6EAB8D5A}" presName="level2hierChild" presStyleCnt="0"/>
      <dgm:spPr/>
    </dgm:pt>
    <dgm:pt modelId="{1F2C8006-D274-4762-945A-2F71A32EDE32}" type="pres">
      <dgm:prSet presAssocID="{ACEB76A5-6E76-4BD0-BAD4-1E304C9F4234}" presName="conn2-1" presStyleLbl="parChTrans1D2" presStyleIdx="0" presStyleCnt="3"/>
      <dgm:spPr/>
    </dgm:pt>
    <dgm:pt modelId="{919FDD5A-48EE-45C7-A1C9-8365E8C6B475}" type="pres">
      <dgm:prSet presAssocID="{ACEB76A5-6E76-4BD0-BAD4-1E304C9F4234}" presName="connTx" presStyleLbl="parChTrans1D2" presStyleIdx="0" presStyleCnt="3"/>
      <dgm:spPr/>
    </dgm:pt>
    <dgm:pt modelId="{56C1597B-FF02-4076-B100-2FCF40A6F884}" type="pres">
      <dgm:prSet presAssocID="{908B5036-2C0D-4377-A508-983AB2EBC624}" presName="root2" presStyleCnt="0"/>
      <dgm:spPr/>
    </dgm:pt>
    <dgm:pt modelId="{4895103D-1CC9-4656-9B44-F214A4C74A6E}" type="pres">
      <dgm:prSet presAssocID="{908B5036-2C0D-4377-A508-983AB2EBC624}" presName="LevelTwoTextNode" presStyleLbl="node2" presStyleIdx="0" presStyleCnt="3">
        <dgm:presLayoutVars>
          <dgm:chPref val="3"/>
        </dgm:presLayoutVars>
      </dgm:prSet>
      <dgm:spPr/>
    </dgm:pt>
    <dgm:pt modelId="{4BF847C4-B5EE-4F88-BF22-6FCE6ECD9FC4}" type="pres">
      <dgm:prSet presAssocID="{908B5036-2C0D-4377-A508-983AB2EBC624}" presName="level3hierChild" presStyleCnt="0"/>
      <dgm:spPr/>
    </dgm:pt>
    <dgm:pt modelId="{8B765C0F-659A-457F-B8A6-BD0A35EA4E31}" type="pres">
      <dgm:prSet presAssocID="{356C0889-CAE4-49DA-982E-8B033F2424F2}" presName="conn2-1" presStyleLbl="parChTrans1D2" presStyleIdx="1" presStyleCnt="3"/>
      <dgm:spPr/>
    </dgm:pt>
    <dgm:pt modelId="{F481D2D5-CF69-4530-8F0A-FCC50761632C}" type="pres">
      <dgm:prSet presAssocID="{356C0889-CAE4-49DA-982E-8B033F2424F2}" presName="connTx" presStyleLbl="parChTrans1D2" presStyleIdx="1" presStyleCnt="3"/>
      <dgm:spPr/>
    </dgm:pt>
    <dgm:pt modelId="{1597A0E0-2D0F-446F-875C-E91775708CB5}" type="pres">
      <dgm:prSet presAssocID="{95BA3BE7-4E7C-4F9C-AA2D-431E2E29CBAB}" presName="root2" presStyleCnt="0"/>
      <dgm:spPr/>
    </dgm:pt>
    <dgm:pt modelId="{230A5C42-969A-4FA4-A4CE-34B00B33A1FA}" type="pres">
      <dgm:prSet presAssocID="{95BA3BE7-4E7C-4F9C-AA2D-431E2E29CBAB}" presName="LevelTwoTextNode" presStyleLbl="node2" presStyleIdx="1" presStyleCnt="3">
        <dgm:presLayoutVars>
          <dgm:chPref val="3"/>
        </dgm:presLayoutVars>
      </dgm:prSet>
      <dgm:spPr/>
    </dgm:pt>
    <dgm:pt modelId="{76AF0DB6-9F73-458C-97F5-D77606BBBE6A}" type="pres">
      <dgm:prSet presAssocID="{95BA3BE7-4E7C-4F9C-AA2D-431E2E29CBAB}" presName="level3hierChild" presStyleCnt="0"/>
      <dgm:spPr/>
    </dgm:pt>
    <dgm:pt modelId="{E90827CB-78BC-484D-B703-B501A07EDA3E}" type="pres">
      <dgm:prSet presAssocID="{467D112C-3AEA-488B-BA81-672EC905D245}" presName="conn2-1" presStyleLbl="parChTrans1D2" presStyleIdx="2" presStyleCnt="3"/>
      <dgm:spPr/>
    </dgm:pt>
    <dgm:pt modelId="{77466557-8A62-4D95-8AB8-7A431DD3149F}" type="pres">
      <dgm:prSet presAssocID="{467D112C-3AEA-488B-BA81-672EC905D245}" presName="connTx" presStyleLbl="parChTrans1D2" presStyleIdx="2" presStyleCnt="3"/>
      <dgm:spPr/>
    </dgm:pt>
    <dgm:pt modelId="{C29484A0-5BD3-49C4-BC83-1730AFA20394}" type="pres">
      <dgm:prSet presAssocID="{6C39A25F-55F9-4507-811C-4F535F56ACB5}" presName="root2" presStyleCnt="0"/>
      <dgm:spPr/>
    </dgm:pt>
    <dgm:pt modelId="{DFD70ABA-DE76-42B0-AE4C-F8E6D08B5FD2}" type="pres">
      <dgm:prSet presAssocID="{6C39A25F-55F9-4507-811C-4F535F56ACB5}" presName="LevelTwoTextNode" presStyleLbl="node2" presStyleIdx="2" presStyleCnt="3">
        <dgm:presLayoutVars>
          <dgm:chPref val="3"/>
        </dgm:presLayoutVars>
      </dgm:prSet>
      <dgm:spPr/>
    </dgm:pt>
    <dgm:pt modelId="{0C4084B3-78EA-4C6C-860D-6B0DBDD3BEA8}" type="pres">
      <dgm:prSet presAssocID="{6C39A25F-55F9-4507-811C-4F535F56ACB5}" presName="level3hierChild" presStyleCnt="0"/>
      <dgm:spPr/>
    </dgm:pt>
  </dgm:ptLst>
  <dgm:cxnLst>
    <dgm:cxn modelId="{37215817-F85D-41CE-8E57-9F3FF6B7C0C8}" type="presOf" srcId="{AB7E24C4-F545-4BB9-81E2-0B05490247F9}" destId="{26A13EA4-08CD-46FF-A68D-3EAB3DC539B7}" srcOrd="0" destOrd="0" presId="urn:microsoft.com/office/officeart/2005/8/layout/hierarchy2"/>
    <dgm:cxn modelId="{A624B61F-019F-49AB-89C3-D565944B04E0}" type="presOf" srcId="{6C39A25F-55F9-4507-811C-4F535F56ACB5}" destId="{DFD70ABA-DE76-42B0-AE4C-F8E6D08B5FD2}" srcOrd="0" destOrd="0" presId="urn:microsoft.com/office/officeart/2005/8/layout/hierarchy2"/>
    <dgm:cxn modelId="{3B431564-B3E3-413D-877E-44B866EA6D74}" srcId="{AB7E24C4-F545-4BB9-81E2-0B05490247F9}" destId="{2A7AB110-A492-456A-997A-1073285DDD51}" srcOrd="1" destOrd="0" parTransId="{F2D808FC-B004-4C86-BC9E-8A4D989676F5}" sibTransId="{D44722D4-ACDF-4BB1-8020-FD65888BFDAE}"/>
    <dgm:cxn modelId="{E57EAF67-FDAA-498B-A74F-D45A1A3782D1}" type="presOf" srcId="{467D112C-3AEA-488B-BA81-672EC905D245}" destId="{77466557-8A62-4D95-8AB8-7A431DD3149F}" srcOrd="1" destOrd="0" presId="urn:microsoft.com/office/officeart/2005/8/layout/hierarchy2"/>
    <dgm:cxn modelId="{110CC86C-7192-4BD8-BE96-5AE414885C71}" type="presOf" srcId="{356C0889-CAE4-49DA-982E-8B033F2424F2}" destId="{8B765C0F-659A-457F-B8A6-BD0A35EA4E31}" srcOrd="0" destOrd="0" presId="urn:microsoft.com/office/officeart/2005/8/layout/hierarchy2"/>
    <dgm:cxn modelId="{A3E470AD-3AC9-47BD-A5B0-A8727B54DBC0}" srcId="{6A5C3C1D-A74D-458F-989E-B8EF6EAB8D5A}" destId="{908B5036-2C0D-4377-A508-983AB2EBC624}" srcOrd="0" destOrd="0" parTransId="{ACEB76A5-6E76-4BD0-BAD4-1E304C9F4234}" sibTransId="{36FA4C4F-5763-4EE0-9260-48F69373AD6C}"/>
    <dgm:cxn modelId="{8DB10DB6-EEB7-4E48-A24C-D3151200ABFE}" srcId="{6A5C3C1D-A74D-458F-989E-B8EF6EAB8D5A}" destId="{95BA3BE7-4E7C-4F9C-AA2D-431E2E29CBAB}" srcOrd="1" destOrd="0" parTransId="{356C0889-CAE4-49DA-982E-8B033F2424F2}" sibTransId="{F29BDE7B-2FA2-47EB-84F7-E9162E4274C9}"/>
    <dgm:cxn modelId="{B1F13CBD-8C31-4375-A07B-FFA222A78573}" srcId="{AB7E24C4-F545-4BB9-81E2-0B05490247F9}" destId="{00DE12F7-81E5-44C6-A823-4372566F9293}" srcOrd="0" destOrd="0" parTransId="{CD92A62C-2394-42FA-B2CB-0179FDD3AF86}" sibTransId="{FE95D7EF-5DF6-421B-BEE4-17D8B052F6E2}"/>
    <dgm:cxn modelId="{7AAADFBF-B241-4251-B06E-7AC6EA0436DF}" type="presOf" srcId="{356C0889-CAE4-49DA-982E-8B033F2424F2}" destId="{F481D2D5-CF69-4530-8F0A-FCC50761632C}" srcOrd="1" destOrd="0" presId="urn:microsoft.com/office/officeart/2005/8/layout/hierarchy2"/>
    <dgm:cxn modelId="{F19627C3-1C6E-40D5-86C9-1A4CCF9C4411}" type="presOf" srcId="{ACEB76A5-6E76-4BD0-BAD4-1E304C9F4234}" destId="{1F2C8006-D274-4762-945A-2F71A32EDE32}" srcOrd="0" destOrd="0" presId="urn:microsoft.com/office/officeart/2005/8/layout/hierarchy2"/>
    <dgm:cxn modelId="{772FACC4-C1A1-4277-AFF5-08903419ABC8}" type="presOf" srcId="{6A5C3C1D-A74D-458F-989E-B8EF6EAB8D5A}" destId="{7E20373C-7229-4DDD-AB6F-B6029A2EF823}" srcOrd="0" destOrd="0" presId="urn:microsoft.com/office/officeart/2005/8/layout/hierarchy2"/>
    <dgm:cxn modelId="{F65D9CCD-AA41-4C51-9808-777DDF38478C}" type="presOf" srcId="{ACEB76A5-6E76-4BD0-BAD4-1E304C9F4234}" destId="{919FDD5A-48EE-45C7-A1C9-8365E8C6B475}" srcOrd="1" destOrd="0" presId="urn:microsoft.com/office/officeart/2005/8/layout/hierarchy2"/>
    <dgm:cxn modelId="{88BC1CD1-A534-4BE3-85A2-30E9E8D23681}" type="presOf" srcId="{2A7AB110-A492-456A-997A-1073285DDD51}" destId="{C0E0F6B5-7A49-4027-8B74-46AA7E8EBA81}" srcOrd="0" destOrd="0" presId="urn:microsoft.com/office/officeart/2005/8/layout/hierarchy2"/>
    <dgm:cxn modelId="{3C7983D1-BFCE-4FC8-ABE5-40760BDAD78E}" type="presOf" srcId="{95BA3BE7-4E7C-4F9C-AA2D-431E2E29CBAB}" destId="{230A5C42-969A-4FA4-A4CE-34B00B33A1FA}" srcOrd="0" destOrd="0" presId="urn:microsoft.com/office/officeart/2005/8/layout/hierarchy2"/>
    <dgm:cxn modelId="{B8E5A1DC-5358-4276-984A-F0C2C160E446}" type="presOf" srcId="{908B5036-2C0D-4377-A508-983AB2EBC624}" destId="{4895103D-1CC9-4656-9B44-F214A4C74A6E}" srcOrd="0" destOrd="0" presId="urn:microsoft.com/office/officeart/2005/8/layout/hierarchy2"/>
    <dgm:cxn modelId="{641FACE1-A544-4AAB-B384-9F8E893D708E}" srcId="{AB7E24C4-F545-4BB9-81E2-0B05490247F9}" destId="{6A5C3C1D-A74D-458F-989E-B8EF6EAB8D5A}" srcOrd="2" destOrd="0" parTransId="{40552D96-4662-43EA-9136-56C66F61721D}" sibTransId="{F2F36E25-1FBA-4E72-84B6-BAF849B8522A}"/>
    <dgm:cxn modelId="{8FF29CEF-56D8-4FC2-A580-D976E4234206}" srcId="{6A5C3C1D-A74D-458F-989E-B8EF6EAB8D5A}" destId="{6C39A25F-55F9-4507-811C-4F535F56ACB5}" srcOrd="2" destOrd="0" parTransId="{467D112C-3AEA-488B-BA81-672EC905D245}" sibTransId="{04B1BB8F-B83D-4CF8-8F26-0529C9C42FEA}"/>
    <dgm:cxn modelId="{D262FDF2-0DF4-4DD4-9742-A65EB10895A9}" type="presOf" srcId="{00DE12F7-81E5-44C6-A823-4372566F9293}" destId="{45EE6B1A-BBDA-4E13-8C16-6025BAA95CF7}" srcOrd="0" destOrd="0" presId="urn:microsoft.com/office/officeart/2005/8/layout/hierarchy2"/>
    <dgm:cxn modelId="{1A6FA0F8-FECD-4822-BB18-0BAAD0E44BDD}" type="presOf" srcId="{467D112C-3AEA-488B-BA81-672EC905D245}" destId="{E90827CB-78BC-484D-B703-B501A07EDA3E}" srcOrd="0" destOrd="0" presId="urn:microsoft.com/office/officeart/2005/8/layout/hierarchy2"/>
    <dgm:cxn modelId="{FB134CE2-136F-4081-A404-1C61BC7A3B4D}" type="presParOf" srcId="{26A13EA4-08CD-46FF-A68D-3EAB3DC539B7}" destId="{02153388-0B24-4206-86DD-0EC81A4FA324}" srcOrd="0" destOrd="0" presId="urn:microsoft.com/office/officeart/2005/8/layout/hierarchy2"/>
    <dgm:cxn modelId="{FBF58746-3BA2-4FAA-BBE9-50D75827FF87}" type="presParOf" srcId="{02153388-0B24-4206-86DD-0EC81A4FA324}" destId="{45EE6B1A-BBDA-4E13-8C16-6025BAA95CF7}" srcOrd="0" destOrd="0" presId="urn:microsoft.com/office/officeart/2005/8/layout/hierarchy2"/>
    <dgm:cxn modelId="{7B52B0D8-78B6-4FCC-ABCC-04AFAD9DAA2E}" type="presParOf" srcId="{02153388-0B24-4206-86DD-0EC81A4FA324}" destId="{2FD3F523-1211-4808-A302-60695CC2A0AA}" srcOrd="1" destOrd="0" presId="urn:microsoft.com/office/officeart/2005/8/layout/hierarchy2"/>
    <dgm:cxn modelId="{6A581F95-CC6C-46C4-B691-827B9C12F49D}" type="presParOf" srcId="{26A13EA4-08CD-46FF-A68D-3EAB3DC539B7}" destId="{80B2EACB-8A66-44D0-9380-AB46193B1A39}" srcOrd="1" destOrd="0" presId="urn:microsoft.com/office/officeart/2005/8/layout/hierarchy2"/>
    <dgm:cxn modelId="{8C8F2AFC-B3C3-4BA6-9954-B827B7BC141A}" type="presParOf" srcId="{80B2EACB-8A66-44D0-9380-AB46193B1A39}" destId="{C0E0F6B5-7A49-4027-8B74-46AA7E8EBA81}" srcOrd="0" destOrd="0" presId="urn:microsoft.com/office/officeart/2005/8/layout/hierarchy2"/>
    <dgm:cxn modelId="{BFD35FF2-6A3D-44B5-A583-A3D2B0380AF1}" type="presParOf" srcId="{80B2EACB-8A66-44D0-9380-AB46193B1A39}" destId="{F9909875-E797-40CF-832E-833EA2DAEB27}" srcOrd="1" destOrd="0" presId="urn:microsoft.com/office/officeart/2005/8/layout/hierarchy2"/>
    <dgm:cxn modelId="{B44A7D7D-B237-4C7F-9BC7-14521BFAF5CB}" type="presParOf" srcId="{26A13EA4-08CD-46FF-A68D-3EAB3DC539B7}" destId="{4AEAD010-17DF-4F8A-9C91-CD5569952D0C}" srcOrd="2" destOrd="0" presId="urn:microsoft.com/office/officeart/2005/8/layout/hierarchy2"/>
    <dgm:cxn modelId="{E1A9A2D2-F392-4392-BD2D-1726AE7544A9}" type="presParOf" srcId="{4AEAD010-17DF-4F8A-9C91-CD5569952D0C}" destId="{7E20373C-7229-4DDD-AB6F-B6029A2EF823}" srcOrd="0" destOrd="0" presId="urn:microsoft.com/office/officeart/2005/8/layout/hierarchy2"/>
    <dgm:cxn modelId="{35F42921-3592-49D9-B57B-D7792E9E1E5F}" type="presParOf" srcId="{4AEAD010-17DF-4F8A-9C91-CD5569952D0C}" destId="{43F0AF78-8E1A-4A24-9B7F-530795BD68F7}" srcOrd="1" destOrd="0" presId="urn:microsoft.com/office/officeart/2005/8/layout/hierarchy2"/>
    <dgm:cxn modelId="{15285793-B2C4-40BE-935C-2BB9337CA33C}" type="presParOf" srcId="{43F0AF78-8E1A-4A24-9B7F-530795BD68F7}" destId="{1F2C8006-D274-4762-945A-2F71A32EDE32}" srcOrd="0" destOrd="0" presId="urn:microsoft.com/office/officeart/2005/8/layout/hierarchy2"/>
    <dgm:cxn modelId="{3B3ADF01-29F6-46D0-A5FB-955B21E833B0}" type="presParOf" srcId="{1F2C8006-D274-4762-945A-2F71A32EDE32}" destId="{919FDD5A-48EE-45C7-A1C9-8365E8C6B475}" srcOrd="0" destOrd="0" presId="urn:microsoft.com/office/officeart/2005/8/layout/hierarchy2"/>
    <dgm:cxn modelId="{7354595C-7D3F-442C-BBAF-92BC1D2936B8}" type="presParOf" srcId="{43F0AF78-8E1A-4A24-9B7F-530795BD68F7}" destId="{56C1597B-FF02-4076-B100-2FCF40A6F884}" srcOrd="1" destOrd="0" presId="urn:microsoft.com/office/officeart/2005/8/layout/hierarchy2"/>
    <dgm:cxn modelId="{97F60751-2671-4417-9C70-DFAC547D3D8E}" type="presParOf" srcId="{56C1597B-FF02-4076-B100-2FCF40A6F884}" destId="{4895103D-1CC9-4656-9B44-F214A4C74A6E}" srcOrd="0" destOrd="0" presId="urn:microsoft.com/office/officeart/2005/8/layout/hierarchy2"/>
    <dgm:cxn modelId="{77558F6A-7356-4583-B086-1A8ECAFC3042}" type="presParOf" srcId="{56C1597B-FF02-4076-B100-2FCF40A6F884}" destId="{4BF847C4-B5EE-4F88-BF22-6FCE6ECD9FC4}" srcOrd="1" destOrd="0" presId="urn:microsoft.com/office/officeart/2005/8/layout/hierarchy2"/>
    <dgm:cxn modelId="{832478DF-52B5-4E09-AF81-CA8520A8031E}" type="presParOf" srcId="{43F0AF78-8E1A-4A24-9B7F-530795BD68F7}" destId="{8B765C0F-659A-457F-B8A6-BD0A35EA4E31}" srcOrd="2" destOrd="0" presId="urn:microsoft.com/office/officeart/2005/8/layout/hierarchy2"/>
    <dgm:cxn modelId="{34616BC6-17C7-4E63-B1AF-7A804C3984E6}" type="presParOf" srcId="{8B765C0F-659A-457F-B8A6-BD0A35EA4E31}" destId="{F481D2D5-CF69-4530-8F0A-FCC50761632C}" srcOrd="0" destOrd="0" presId="urn:microsoft.com/office/officeart/2005/8/layout/hierarchy2"/>
    <dgm:cxn modelId="{33DF1FD2-83A9-4C16-B1A7-D52B3AD3F1D2}" type="presParOf" srcId="{43F0AF78-8E1A-4A24-9B7F-530795BD68F7}" destId="{1597A0E0-2D0F-446F-875C-E91775708CB5}" srcOrd="3" destOrd="0" presId="urn:microsoft.com/office/officeart/2005/8/layout/hierarchy2"/>
    <dgm:cxn modelId="{E389ABC0-2B8E-4D58-83B8-74885E5970E1}" type="presParOf" srcId="{1597A0E0-2D0F-446F-875C-E91775708CB5}" destId="{230A5C42-969A-4FA4-A4CE-34B00B33A1FA}" srcOrd="0" destOrd="0" presId="urn:microsoft.com/office/officeart/2005/8/layout/hierarchy2"/>
    <dgm:cxn modelId="{DBEAF115-0809-4E5F-A95F-BCBA943591A1}" type="presParOf" srcId="{1597A0E0-2D0F-446F-875C-E91775708CB5}" destId="{76AF0DB6-9F73-458C-97F5-D77606BBBE6A}" srcOrd="1" destOrd="0" presId="urn:microsoft.com/office/officeart/2005/8/layout/hierarchy2"/>
    <dgm:cxn modelId="{4253F29A-CD2D-4A44-8CCF-A16BA609B2C6}" type="presParOf" srcId="{43F0AF78-8E1A-4A24-9B7F-530795BD68F7}" destId="{E90827CB-78BC-484D-B703-B501A07EDA3E}" srcOrd="4" destOrd="0" presId="urn:microsoft.com/office/officeart/2005/8/layout/hierarchy2"/>
    <dgm:cxn modelId="{96EFAB4C-8E72-4E0C-B9E2-57281E67310D}" type="presParOf" srcId="{E90827CB-78BC-484D-B703-B501A07EDA3E}" destId="{77466557-8A62-4D95-8AB8-7A431DD3149F}" srcOrd="0" destOrd="0" presId="urn:microsoft.com/office/officeart/2005/8/layout/hierarchy2"/>
    <dgm:cxn modelId="{EB20D814-7E61-45E7-BD73-B4A7C8DB202E}" type="presParOf" srcId="{43F0AF78-8E1A-4A24-9B7F-530795BD68F7}" destId="{C29484A0-5BD3-49C4-BC83-1730AFA20394}" srcOrd="5" destOrd="0" presId="urn:microsoft.com/office/officeart/2005/8/layout/hierarchy2"/>
    <dgm:cxn modelId="{CA5C5C2C-4739-415B-81FF-F06D9FAA3338}" type="presParOf" srcId="{C29484A0-5BD3-49C4-BC83-1730AFA20394}" destId="{DFD70ABA-DE76-42B0-AE4C-F8E6D08B5FD2}" srcOrd="0" destOrd="0" presId="urn:microsoft.com/office/officeart/2005/8/layout/hierarchy2"/>
    <dgm:cxn modelId="{B17817BC-15CB-469F-82F2-3F68FBAD5FE1}" type="presParOf" srcId="{C29484A0-5BD3-49C4-BC83-1730AFA20394}" destId="{0C4084B3-78EA-4C6C-860D-6B0DBDD3BEA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3B7F3F-AF44-43CE-BE86-ED1E3A8129D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E68C8568-5835-4C6B-AF41-F38AD2B7A4FF}">
      <dgm:prSet/>
      <dgm:spPr/>
      <dgm:t>
        <a:bodyPr/>
        <a:lstStyle/>
        <a:p>
          <a:r>
            <a:rPr lang="en-US" dirty="0"/>
            <a:t>Données </a:t>
          </a:r>
          <a:r>
            <a:rPr lang="en-US" dirty="0" err="1"/>
            <a:t>structurées</a:t>
          </a:r>
          <a:r>
            <a:rPr lang="en-US" dirty="0"/>
            <a:t> (type de cuisine, nom du restaurant …) et semi-</a:t>
          </a:r>
          <a:r>
            <a:rPr lang="en-US" dirty="0" err="1"/>
            <a:t>structurées</a:t>
          </a:r>
          <a:r>
            <a:rPr lang="en-US" dirty="0"/>
            <a:t> (notes et </a:t>
          </a:r>
          <a:r>
            <a:rPr lang="en-US" dirty="0" err="1"/>
            <a:t>commentaires</a:t>
          </a:r>
          <a:r>
            <a:rPr lang="en-US" dirty="0"/>
            <a:t>).</a:t>
          </a:r>
          <a:endParaRPr lang="fr-FR" dirty="0"/>
        </a:p>
      </dgm:t>
    </dgm:pt>
    <dgm:pt modelId="{94C01AF4-CFCA-43EB-AB87-14E8FEDE0533}" type="parTrans" cxnId="{1B99AB79-B93C-41F4-92D3-C02B2F7B68E3}">
      <dgm:prSet/>
      <dgm:spPr/>
      <dgm:t>
        <a:bodyPr/>
        <a:lstStyle/>
        <a:p>
          <a:endParaRPr lang="fr-FR"/>
        </a:p>
      </dgm:t>
    </dgm:pt>
    <dgm:pt modelId="{43714128-8519-4388-A14C-5C650B4C821B}" type="sibTrans" cxnId="{1B99AB79-B93C-41F4-92D3-C02B2F7B68E3}">
      <dgm:prSet/>
      <dgm:spPr/>
      <dgm:t>
        <a:bodyPr/>
        <a:lstStyle/>
        <a:p>
          <a:endParaRPr lang="fr-FR"/>
        </a:p>
      </dgm:t>
    </dgm:pt>
    <dgm:pt modelId="{E7E32E83-7AD6-491E-A7D4-9E12E855CD95}" type="pres">
      <dgm:prSet presAssocID="{223B7F3F-AF44-43CE-BE86-ED1E3A8129DB}" presName="linear" presStyleCnt="0">
        <dgm:presLayoutVars>
          <dgm:animLvl val="lvl"/>
          <dgm:resizeHandles val="exact"/>
        </dgm:presLayoutVars>
      </dgm:prSet>
      <dgm:spPr/>
    </dgm:pt>
    <dgm:pt modelId="{AC78BA11-9877-4794-8A5A-F6D9BBA0F00C}" type="pres">
      <dgm:prSet presAssocID="{E68C8568-5835-4C6B-AF41-F38AD2B7A4FF}" presName="parentText" presStyleLbl="node1" presStyleIdx="0" presStyleCnt="1">
        <dgm:presLayoutVars>
          <dgm:chMax val="0"/>
          <dgm:bulletEnabled val="1"/>
        </dgm:presLayoutVars>
      </dgm:prSet>
      <dgm:spPr/>
    </dgm:pt>
  </dgm:ptLst>
  <dgm:cxnLst>
    <dgm:cxn modelId="{2A961062-0EE6-4CD4-BDDA-D8D96DFB1FC7}" type="presOf" srcId="{E68C8568-5835-4C6B-AF41-F38AD2B7A4FF}" destId="{AC78BA11-9877-4794-8A5A-F6D9BBA0F00C}" srcOrd="0" destOrd="0" presId="urn:microsoft.com/office/officeart/2005/8/layout/vList2"/>
    <dgm:cxn modelId="{1B99AB79-B93C-41F4-92D3-C02B2F7B68E3}" srcId="{223B7F3F-AF44-43CE-BE86-ED1E3A8129DB}" destId="{E68C8568-5835-4C6B-AF41-F38AD2B7A4FF}" srcOrd="0" destOrd="0" parTransId="{94C01AF4-CFCA-43EB-AB87-14E8FEDE0533}" sibTransId="{43714128-8519-4388-A14C-5C650B4C821B}"/>
    <dgm:cxn modelId="{DE2F93C6-F996-46DC-80BA-FE11CDF354A6}" type="presOf" srcId="{223B7F3F-AF44-43CE-BE86-ED1E3A8129DB}" destId="{E7E32E83-7AD6-491E-A7D4-9E12E855CD95}" srcOrd="0" destOrd="0" presId="urn:microsoft.com/office/officeart/2005/8/layout/vList2"/>
    <dgm:cxn modelId="{87FABCAE-7E0A-47C8-9231-84DA4B1D5E0F}" type="presParOf" srcId="{E7E32E83-7AD6-491E-A7D4-9E12E855CD95}" destId="{AC78BA11-9877-4794-8A5A-F6D9BBA0F00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CBABA0-775A-4381-B441-71A8276F0D2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F9F7577C-0516-404C-AF08-F8466954984B}">
      <dgm:prSet/>
      <dgm:spPr/>
      <dgm:t>
        <a:bodyPr/>
        <a:lstStyle/>
        <a:p>
          <a:r>
            <a:rPr lang="en-US"/>
            <a:t>Besoin de scalabilité pour gérer de grandes quantités de données.</a:t>
          </a:r>
          <a:endParaRPr lang="fr-FR"/>
        </a:p>
      </dgm:t>
    </dgm:pt>
    <dgm:pt modelId="{D445CE47-131A-49F1-B198-87D42C77C090}" type="parTrans" cxnId="{1E79BC7B-415E-4766-BCF1-6424573196C6}">
      <dgm:prSet/>
      <dgm:spPr/>
      <dgm:t>
        <a:bodyPr/>
        <a:lstStyle/>
        <a:p>
          <a:endParaRPr lang="fr-FR"/>
        </a:p>
      </dgm:t>
    </dgm:pt>
    <dgm:pt modelId="{C2ADE077-9445-480F-8C59-74F9393BDF89}" type="sibTrans" cxnId="{1E79BC7B-415E-4766-BCF1-6424573196C6}">
      <dgm:prSet/>
      <dgm:spPr/>
      <dgm:t>
        <a:bodyPr/>
        <a:lstStyle/>
        <a:p>
          <a:endParaRPr lang="fr-FR"/>
        </a:p>
      </dgm:t>
    </dgm:pt>
    <dgm:pt modelId="{FF4227AB-F372-41E6-B728-DADDFD86E37D}" type="pres">
      <dgm:prSet presAssocID="{17CBABA0-775A-4381-B441-71A8276F0D2A}" presName="linear" presStyleCnt="0">
        <dgm:presLayoutVars>
          <dgm:animLvl val="lvl"/>
          <dgm:resizeHandles val="exact"/>
        </dgm:presLayoutVars>
      </dgm:prSet>
      <dgm:spPr/>
    </dgm:pt>
    <dgm:pt modelId="{2844B03D-0483-4B5F-883A-4433839014CF}" type="pres">
      <dgm:prSet presAssocID="{F9F7577C-0516-404C-AF08-F8466954984B}" presName="parentText" presStyleLbl="node1" presStyleIdx="0" presStyleCnt="1">
        <dgm:presLayoutVars>
          <dgm:chMax val="0"/>
          <dgm:bulletEnabled val="1"/>
        </dgm:presLayoutVars>
      </dgm:prSet>
      <dgm:spPr/>
    </dgm:pt>
  </dgm:ptLst>
  <dgm:cxnLst>
    <dgm:cxn modelId="{4E97464C-32B4-4E1F-A228-A1F64E4E7D8C}" type="presOf" srcId="{17CBABA0-775A-4381-B441-71A8276F0D2A}" destId="{FF4227AB-F372-41E6-B728-DADDFD86E37D}" srcOrd="0" destOrd="0" presId="urn:microsoft.com/office/officeart/2005/8/layout/vList2"/>
    <dgm:cxn modelId="{1E79BC7B-415E-4766-BCF1-6424573196C6}" srcId="{17CBABA0-775A-4381-B441-71A8276F0D2A}" destId="{F9F7577C-0516-404C-AF08-F8466954984B}" srcOrd="0" destOrd="0" parTransId="{D445CE47-131A-49F1-B198-87D42C77C090}" sibTransId="{C2ADE077-9445-480F-8C59-74F9393BDF89}"/>
    <dgm:cxn modelId="{67CF2EA2-E84C-4F62-8523-5848BEBE5951}" type="presOf" srcId="{F9F7577C-0516-404C-AF08-F8466954984B}" destId="{2844B03D-0483-4B5F-883A-4433839014CF}" srcOrd="0" destOrd="0" presId="urn:microsoft.com/office/officeart/2005/8/layout/vList2"/>
    <dgm:cxn modelId="{EAB1FC1F-7C51-459D-8EFA-A737C96F8B54}" type="presParOf" srcId="{FF4227AB-F372-41E6-B728-DADDFD86E37D}" destId="{2844B03D-0483-4B5F-883A-4433839014C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9485D4-B9E1-431F-B86D-7F2C556B37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32E102C4-C308-4247-91E2-D3C0871A6DB5}">
      <dgm:prSet/>
      <dgm:spPr/>
      <dgm:t>
        <a:bodyPr/>
        <a:lstStyle/>
        <a:p>
          <a:r>
            <a:rPr lang="en-US"/>
            <a:t>Transactions complexes, flexibilité, performance et gestion des modifications fréquentes.</a:t>
          </a:r>
          <a:endParaRPr lang="fr-FR"/>
        </a:p>
      </dgm:t>
    </dgm:pt>
    <dgm:pt modelId="{AF228878-BA2F-4676-A951-582754E9C94A}" type="parTrans" cxnId="{E184B39F-3452-4484-9667-106D093BA9BB}">
      <dgm:prSet/>
      <dgm:spPr/>
      <dgm:t>
        <a:bodyPr/>
        <a:lstStyle/>
        <a:p>
          <a:endParaRPr lang="fr-FR"/>
        </a:p>
      </dgm:t>
    </dgm:pt>
    <dgm:pt modelId="{EAC1B068-6DE7-46B6-8B6D-C6C5A584B366}" type="sibTrans" cxnId="{E184B39F-3452-4484-9667-106D093BA9BB}">
      <dgm:prSet/>
      <dgm:spPr/>
      <dgm:t>
        <a:bodyPr/>
        <a:lstStyle/>
        <a:p>
          <a:endParaRPr lang="fr-FR"/>
        </a:p>
      </dgm:t>
    </dgm:pt>
    <dgm:pt modelId="{6EAE4795-63A9-4290-BBAA-40B8E5570625}" type="pres">
      <dgm:prSet presAssocID="{C19485D4-B9E1-431F-B86D-7F2C556B3749}" presName="linear" presStyleCnt="0">
        <dgm:presLayoutVars>
          <dgm:animLvl val="lvl"/>
          <dgm:resizeHandles val="exact"/>
        </dgm:presLayoutVars>
      </dgm:prSet>
      <dgm:spPr/>
    </dgm:pt>
    <dgm:pt modelId="{F08DB7B6-5417-4BAB-86A4-A47EB556A03F}" type="pres">
      <dgm:prSet presAssocID="{32E102C4-C308-4247-91E2-D3C0871A6DB5}" presName="parentText" presStyleLbl="node1" presStyleIdx="0" presStyleCnt="1">
        <dgm:presLayoutVars>
          <dgm:chMax val="0"/>
          <dgm:bulletEnabled val="1"/>
        </dgm:presLayoutVars>
      </dgm:prSet>
      <dgm:spPr/>
    </dgm:pt>
  </dgm:ptLst>
  <dgm:cxnLst>
    <dgm:cxn modelId="{7FB3910A-1D8A-43EB-80DA-A4D3E5DA725E}" type="presOf" srcId="{C19485D4-B9E1-431F-B86D-7F2C556B3749}" destId="{6EAE4795-63A9-4290-BBAA-40B8E5570625}" srcOrd="0" destOrd="0" presId="urn:microsoft.com/office/officeart/2005/8/layout/vList2"/>
    <dgm:cxn modelId="{E184B39F-3452-4484-9667-106D093BA9BB}" srcId="{C19485D4-B9E1-431F-B86D-7F2C556B3749}" destId="{32E102C4-C308-4247-91E2-D3C0871A6DB5}" srcOrd="0" destOrd="0" parTransId="{AF228878-BA2F-4676-A951-582754E9C94A}" sibTransId="{EAC1B068-6DE7-46B6-8B6D-C6C5A584B366}"/>
    <dgm:cxn modelId="{550AF8E7-83D3-4D97-BEFB-FCFF172BB971}" type="presOf" srcId="{32E102C4-C308-4247-91E2-D3C0871A6DB5}" destId="{F08DB7B6-5417-4BAB-86A4-A47EB556A03F}" srcOrd="0" destOrd="0" presId="urn:microsoft.com/office/officeart/2005/8/layout/vList2"/>
    <dgm:cxn modelId="{9C6734C5-027D-4754-ADDD-750EA0D9C876}" type="presParOf" srcId="{6EAE4795-63A9-4290-BBAA-40B8E5570625}" destId="{F08DB7B6-5417-4BAB-86A4-A47EB556A03F}"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B2D4ED-5086-43D3-923D-577E0CA47F1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A1F3BFD9-C24D-4D3B-847E-51A224A4D111}">
      <dgm:prSet custT="1"/>
      <dgm:spPr/>
      <dgm:t>
        <a:bodyPr/>
        <a:lstStyle/>
        <a:p>
          <a:r>
            <a:rPr lang="fr-MA" sz="1800" b="1" dirty="0"/>
            <a:t>SQL</a:t>
          </a:r>
          <a:r>
            <a:rPr lang="fr-MA" sz="1800" dirty="0"/>
            <a:t> : Utile dans les phases initiales où les volumes de données sont faibles et où les relations entre les entités (restaurants, clients, commandes) doivent être bien définies.</a:t>
          </a:r>
          <a:endParaRPr lang="fr-FR" sz="1800" dirty="0"/>
        </a:p>
      </dgm:t>
    </dgm:pt>
    <dgm:pt modelId="{B7946190-6993-4968-AB13-21E743592427}" type="parTrans" cxnId="{0E62E6CC-F982-4EC0-BA06-2683EA6B277B}">
      <dgm:prSet/>
      <dgm:spPr/>
      <dgm:t>
        <a:bodyPr/>
        <a:lstStyle/>
        <a:p>
          <a:endParaRPr lang="fr-FR" sz="2400"/>
        </a:p>
      </dgm:t>
    </dgm:pt>
    <dgm:pt modelId="{873F615E-FA39-40BD-8D8B-807DEEC5E53C}" type="sibTrans" cxnId="{0E62E6CC-F982-4EC0-BA06-2683EA6B277B}">
      <dgm:prSet/>
      <dgm:spPr/>
      <dgm:t>
        <a:bodyPr/>
        <a:lstStyle/>
        <a:p>
          <a:endParaRPr lang="fr-FR" sz="2400"/>
        </a:p>
      </dgm:t>
    </dgm:pt>
    <dgm:pt modelId="{642386E3-7028-45C3-AE27-9682DFB557C4}">
      <dgm:prSet custT="1"/>
      <dgm:spPr/>
      <dgm:t>
        <a:bodyPr/>
        <a:lstStyle/>
        <a:p>
          <a:r>
            <a:rPr lang="fr-MA" sz="1800" b="1"/>
            <a:t>NoSQL</a:t>
          </a:r>
          <a:r>
            <a:rPr lang="fr-MA" sz="1800"/>
            <a:t> : Optimal pour gérer une base de clients en croissance rapide, avec des besoins de scaling horizontal pour répartir la charge (ex. lors de pics de commandes).</a:t>
          </a:r>
          <a:endParaRPr lang="fr-FR" sz="1800"/>
        </a:p>
      </dgm:t>
    </dgm:pt>
    <dgm:pt modelId="{836DA7BD-468B-4403-BEDA-99CDC2AA4EFF}" type="parTrans" cxnId="{C61C4BEA-45F2-4B33-ADFA-0399096619F5}">
      <dgm:prSet/>
      <dgm:spPr/>
      <dgm:t>
        <a:bodyPr/>
        <a:lstStyle/>
        <a:p>
          <a:endParaRPr lang="fr-FR" sz="2400"/>
        </a:p>
      </dgm:t>
    </dgm:pt>
    <dgm:pt modelId="{B9480E38-D981-4676-8F12-E5AC0959434C}" type="sibTrans" cxnId="{C61C4BEA-45F2-4B33-ADFA-0399096619F5}">
      <dgm:prSet/>
      <dgm:spPr/>
      <dgm:t>
        <a:bodyPr/>
        <a:lstStyle/>
        <a:p>
          <a:endParaRPr lang="fr-FR" sz="2400"/>
        </a:p>
      </dgm:t>
    </dgm:pt>
    <dgm:pt modelId="{B03028D4-FC1D-44C0-9498-C7D6745A52B9}" type="pres">
      <dgm:prSet presAssocID="{AAB2D4ED-5086-43D3-923D-577E0CA47F17}" presName="linear" presStyleCnt="0">
        <dgm:presLayoutVars>
          <dgm:animLvl val="lvl"/>
          <dgm:resizeHandles val="exact"/>
        </dgm:presLayoutVars>
      </dgm:prSet>
      <dgm:spPr/>
    </dgm:pt>
    <dgm:pt modelId="{C105B81F-8C07-4D75-A252-69A6246BE931}" type="pres">
      <dgm:prSet presAssocID="{A1F3BFD9-C24D-4D3B-847E-51A224A4D111}" presName="parentText" presStyleLbl="node1" presStyleIdx="0" presStyleCnt="2">
        <dgm:presLayoutVars>
          <dgm:chMax val="0"/>
          <dgm:bulletEnabled val="1"/>
        </dgm:presLayoutVars>
      </dgm:prSet>
      <dgm:spPr/>
    </dgm:pt>
    <dgm:pt modelId="{9FCB31F0-83BA-4DCF-BC45-E09796DCE4E7}" type="pres">
      <dgm:prSet presAssocID="{873F615E-FA39-40BD-8D8B-807DEEC5E53C}" presName="spacer" presStyleCnt="0"/>
      <dgm:spPr/>
    </dgm:pt>
    <dgm:pt modelId="{CB6E88CF-3745-444D-B023-6DFE2B37FBBD}" type="pres">
      <dgm:prSet presAssocID="{642386E3-7028-45C3-AE27-9682DFB557C4}" presName="parentText" presStyleLbl="node1" presStyleIdx="1" presStyleCnt="2">
        <dgm:presLayoutVars>
          <dgm:chMax val="0"/>
          <dgm:bulletEnabled val="1"/>
        </dgm:presLayoutVars>
      </dgm:prSet>
      <dgm:spPr/>
    </dgm:pt>
  </dgm:ptLst>
  <dgm:cxnLst>
    <dgm:cxn modelId="{EC62031F-D9F1-4C80-9B92-40D24BC24476}" type="presOf" srcId="{642386E3-7028-45C3-AE27-9682DFB557C4}" destId="{CB6E88CF-3745-444D-B023-6DFE2B37FBBD}" srcOrd="0" destOrd="0" presId="urn:microsoft.com/office/officeart/2005/8/layout/vList2"/>
    <dgm:cxn modelId="{6657CBB4-07C2-4902-AF0A-F39EA1FB4CC6}" type="presOf" srcId="{A1F3BFD9-C24D-4D3B-847E-51A224A4D111}" destId="{C105B81F-8C07-4D75-A252-69A6246BE931}" srcOrd="0" destOrd="0" presId="urn:microsoft.com/office/officeart/2005/8/layout/vList2"/>
    <dgm:cxn modelId="{0E62E6CC-F982-4EC0-BA06-2683EA6B277B}" srcId="{AAB2D4ED-5086-43D3-923D-577E0CA47F17}" destId="{A1F3BFD9-C24D-4D3B-847E-51A224A4D111}" srcOrd="0" destOrd="0" parTransId="{B7946190-6993-4968-AB13-21E743592427}" sibTransId="{873F615E-FA39-40BD-8D8B-807DEEC5E53C}"/>
    <dgm:cxn modelId="{C4CCE9DD-DDCE-4857-8744-7D2CB3E438C6}" type="presOf" srcId="{AAB2D4ED-5086-43D3-923D-577E0CA47F17}" destId="{B03028D4-FC1D-44C0-9498-C7D6745A52B9}" srcOrd="0" destOrd="0" presId="urn:microsoft.com/office/officeart/2005/8/layout/vList2"/>
    <dgm:cxn modelId="{C61C4BEA-45F2-4B33-ADFA-0399096619F5}" srcId="{AAB2D4ED-5086-43D3-923D-577E0CA47F17}" destId="{642386E3-7028-45C3-AE27-9682DFB557C4}" srcOrd="1" destOrd="0" parTransId="{836DA7BD-468B-4403-BEDA-99CDC2AA4EFF}" sibTransId="{B9480E38-D981-4676-8F12-E5AC0959434C}"/>
    <dgm:cxn modelId="{24E82F18-469E-41F9-AB79-9719778DD0EF}" type="presParOf" srcId="{B03028D4-FC1D-44C0-9498-C7D6745A52B9}" destId="{C105B81F-8C07-4D75-A252-69A6246BE931}" srcOrd="0" destOrd="0" presId="urn:microsoft.com/office/officeart/2005/8/layout/vList2"/>
    <dgm:cxn modelId="{6C05A137-656D-4ED0-9F76-0CEFFD218CE4}" type="presParOf" srcId="{B03028D4-FC1D-44C0-9498-C7D6745A52B9}" destId="{9FCB31F0-83BA-4DCF-BC45-E09796DCE4E7}" srcOrd="1" destOrd="0" presId="urn:microsoft.com/office/officeart/2005/8/layout/vList2"/>
    <dgm:cxn modelId="{2F1855D6-010B-49B5-A701-1CE55088FB4C}" type="presParOf" srcId="{B03028D4-FC1D-44C0-9498-C7D6745A52B9}" destId="{CB6E88CF-3745-444D-B023-6DFE2B37FB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DD3F09-A33A-4308-804C-8156011C1B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3B13EF6F-2323-4021-835F-E8DB6E611D21}">
      <dgm:prSet custT="1"/>
      <dgm:spPr/>
      <dgm:t>
        <a:bodyPr/>
        <a:lstStyle/>
        <a:p>
          <a:r>
            <a:rPr lang="fr-FR" sz="2000" b="1" i="0" baseline="0" dirty="0"/>
            <a:t>SQL</a:t>
          </a:r>
          <a:r>
            <a:rPr lang="fr-FR" sz="2000" b="0" i="0" baseline="0" dirty="0"/>
            <a:t> : Approprié pour des données très structurées (menus, clients, commandes).</a:t>
          </a:r>
          <a:endParaRPr lang="fr-FR" sz="2000" dirty="0"/>
        </a:p>
      </dgm:t>
    </dgm:pt>
    <dgm:pt modelId="{04B1A69F-D4F1-40A0-910E-62F04E288D8C}" type="parTrans" cxnId="{6B2F4C20-08E1-4217-9E8D-563FCDB96374}">
      <dgm:prSet/>
      <dgm:spPr/>
      <dgm:t>
        <a:bodyPr/>
        <a:lstStyle/>
        <a:p>
          <a:endParaRPr lang="fr-FR"/>
        </a:p>
      </dgm:t>
    </dgm:pt>
    <dgm:pt modelId="{955F6086-6C3A-4996-88EA-A325FCF62872}" type="sibTrans" cxnId="{6B2F4C20-08E1-4217-9E8D-563FCDB96374}">
      <dgm:prSet/>
      <dgm:spPr/>
      <dgm:t>
        <a:bodyPr/>
        <a:lstStyle/>
        <a:p>
          <a:endParaRPr lang="fr-FR"/>
        </a:p>
      </dgm:t>
    </dgm:pt>
    <dgm:pt modelId="{E8F86879-27CD-4414-921D-CBA4B68C75B6}">
      <dgm:prSet custT="1"/>
      <dgm:spPr/>
      <dgm:t>
        <a:bodyPr/>
        <a:lstStyle/>
        <a:p>
          <a:r>
            <a:rPr lang="fr-FR" sz="2000" b="1" i="0" baseline="0" dirty="0"/>
            <a:t>NoSQL</a:t>
          </a:r>
          <a:r>
            <a:rPr lang="fr-FR" sz="2000" b="0" i="0" baseline="0" dirty="0"/>
            <a:t> : Idéal pour des données variables, comme les évaluations des utilisateurs ou les photos de plats ajoutées par les restaurants. </a:t>
          </a:r>
          <a:endParaRPr lang="fr-FR" sz="2000" dirty="0"/>
        </a:p>
      </dgm:t>
    </dgm:pt>
    <dgm:pt modelId="{E44F1A7F-FBB4-4DAF-BC5A-2C5CCF5479B7}" type="parTrans" cxnId="{3F8A6134-8B0B-40A6-9893-13E23FFF3A25}">
      <dgm:prSet/>
      <dgm:spPr/>
      <dgm:t>
        <a:bodyPr/>
        <a:lstStyle/>
        <a:p>
          <a:endParaRPr lang="fr-FR"/>
        </a:p>
      </dgm:t>
    </dgm:pt>
    <dgm:pt modelId="{3B2F7EED-B22D-4C02-BCAD-17159B431A64}" type="sibTrans" cxnId="{3F8A6134-8B0B-40A6-9893-13E23FFF3A25}">
      <dgm:prSet/>
      <dgm:spPr/>
      <dgm:t>
        <a:bodyPr/>
        <a:lstStyle/>
        <a:p>
          <a:endParaRPr lang="fr-FR"/>
        </a:p>
      </dgm:t>
    </dgm:pt>
    <dgm:pt modelId="{6E535756-513B-4144-B7CA-B32F7592F01A}" type="pres">
      <dgm:prSet presAssocID="{86DD3F09-A33A-4308-804C-8156011C1BC9}" presName="linear" presStyleCnt="0">
        <dgm:presLayoutVars>
          <dgm:animLvl val="lvl"/>
          <dgm:resizeHandles val="exact"/>
        </dgm:presLayoutVars>
      </dgm:prSet>
      <dgm:spPr/>
    </dgm:pt>
    <dgm:pt modelId="{ED4A9E3E-E05C-4A99-8216-7B60AABFBB92}" type="pres">
      <dgm:prSet presAssocID="{3B13EF6F-2323-4021-835F-E8DB6E611D21}" presName="parentText" presStyleLbl="node1" presStyleIdx="0" presStyleCnt="2" custScaleY="46148" custLinFactY="-169750" custLinFactNeighborY="-200000">
        <dgm:presLayoutVars>
          <dgm:chMax val="0"/>
          <dgm:bulletEnabled val="1"/>
        </dgm:presLayoutVars>
      </dgm:prSet>
      <dgm:spPr/>
    </dgm:pt>
    <dgm:pt modelId="{45CA7D35-6A4E-487C-94E8-E94B43979F73}" type="pres">
      <dgm:prSet presAssocID="{955F6086-6C3A-4996-88EA-A325FCF62872}" presName="spacer" presStyleCnt="0"/>
      <dgm:spPr/>
    </dgm:pt>
    <dgm:pt modelId="{AFE62D42-78CF-4686-A8D7-0F78BC6EB451}" type="pres">
      <dgm:prSet presAssocID="{E8F86879-27CD-4414-921D-CBA4B68C75B6}" presName="parentText" presStyleLbl="node1" presStyleIdx="1" presStyleCnt="2" custScaleY="46148" custLinFactY="-154847" custLinFactNeighborY="-200000">
        <dgm:presLayoutVars>
          <dgm:chMax val="0"/>
          <dgm:bulletEnabled val="1"/>
        </dgm:presLayoutVars>
      </dgm:prSet>
      <dgm:spPr/>
    </dgm:pt>
  </dgm:ptLst>
  <dgm:cxnLst>
    <dgm:cxn modelId="{6B2F4C20-08E1-4217-9E8D-563FCDB96374}" srcId="{86DD3F09-A33A-4308-804C-8156011C1BC9}" destId="{3B13EF6F-2323-4021-835F-E8DB6E611D21}" srcOrd="0" destOrd="0" parTransId="{04B1A69F-D4F1-40A0-910E-62F04E288D8C}" sibTransId="{955F6086-6C3A-4996-88EA-A325FCF62872}"/>
    <dgm:cxn modelId="{3F8A6134-8B0B-40A6-9893-13E23FFF3A25}" srcId="{86DD3F09-A33A-4308-804C-8156011C1BC9}" destId="{E8F86879-27CD-4414-921D-CBA4B68C75B6}" srcOrd="1" destOrd="0" parTransId="{E44F1A7F-FBB4-4DAF-BC5A-2C5CCF5479B7}" sibTransId="{3B2F7EED-B22D-4C02-BCAD-17159B431A64}"/>
    <dgm:cxn modelId="{60485366-E77A-4B54-9A59-D11F9D01A3DE}" type="presOf" srcId="{E8F86879-27CD-4414-921D-CBA4B68C75B6}" destId="{AFE62D42-78CF-4686-A8D7-0F78BC6EB451}" srcOrd="0" destOrd="0" presId="urn:microsoft.com/office/officeart/2005/8/layout/vList2"/>
    <dgm:cxn modelId="{5BAC9A94-D409-4D1A-9828-EA1B0F893782}" type="presOf" srcId="{86DD3F09-A33A-4308-804C-8156011C1BC9}" destId="{6E535756-513B-4144-B7CA-B32F7592F01A}" srcOrd="0" destOrd="0" presId="urn:microsoft.com/office/officeart/2005/8/layout/vList2"/>
    <dgm:cxn modelId="{B660D59D-92C8-4A83-8A1B-E20871DEAB71}" type="presOf" srcId="{3B13EF6F-2323-4021-835F-E8DB6E611D21}" destId="{ED4A9E3E-E05C-4A99-8216-7B60AABFBB92}" srcOrd="0" destOrd="0" presId="urn:microsoft.com/office/officeart/2005/8/layout/vList2"/>
    <dgm:cxn modelId="{160BA5D4-CEC5-4BA7-B22B-C758C60942CB}" type="presParOf" srcId="{6E535756-513B-4144-B7CA-B32F7592F01A}" destId="{ED4A9E3E-E05C-4A99-8216-7B60AABFBB92}" srcOrd="0" destOrd="0" presId="urn:microsoft.com/office/officeart/2005/8/layout/vList2"/>
    <dgm:cxn modelId="{C4243B77-C9AE-4CA9-A505-718F68916F05}" type="presParOf" srcId="{6E535756-513B-4144-B7CA-B32F7592F01A}" destId="{45CA7D35-6A4E-487C-94E8-E94B43979F73}" srcOrd="1" destOrd="0" presId="urn:microsoft.com/office/officeart/2005/8/layout/vList2"/>
    <dgm:cxn modelId="{5A6B24C1-DA6F-41FB-96C2-8A49AD998A28}" type="presParOf" srcId="{6E535756-513B-4144-B7CA-B32F7592F01A}" destId="{AFE62D42-78CF-4686-A8D7-0F78BC6EB4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8F8F8-8C75-4BE8-B98D-4E21C6203427}">
      <dsp:nvSpPr>
        <dsp:cNvPr id="0" name=""/>
        <dsp:cNvSpPr/>
      </dsp:nvSpPr>
      <dsp:spPr>
        <a:xfrm>
          <a:off x="1434" y="736664"/>
          <a:ext cx="2691698" cy="134584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dirty="0" err="1"/>
            <a:t>Réalisée</a:t>
          </a:r>
          <a:r>
            <a:rPr lang="en-US" sz="3100" b="1" kern="1200" dirty="0"/>
            <a:t> par : Ibtissam Benchayb</a:t>
          </a:r>
          <a:endParaRPr lang="fr-FR" sz="3100" kern="1200" dirty="0"/>
        </a:p>
      </dsp:txBody>
      <dsp:txXfrm>
        <a:off x="1434" y="736664"/>
        <a:ext cx="2691698" cy="1345849"/>
      </dsp:txXfrm>
    </dsp:sp>
    <dsp:sp modelId="{4DDC06E7-30B6-4C93-B29A-6B14B5CCDB04}">
      <dsp:nvSpPr>
        <dsp:cNvPr id="0" name=""/>
        <dsp:cNvSpPr/>
      </dsp:nvSpPr>
      <dsp:spPr>
        <a:xfrm>
          <a:off x="3258390" y="736664"/>
          <a:ext cx="2691698" cy="134584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dirty="0" err="1"/>
            <a:t>Encadrée</a:t>
          </a:r>
          <a:r>
            <a:rPr lang="en-US" sz="3100" b="1" kern="1200" dirty="0"/>
            <a:t> par : Dr Mohamed Amine </a:t>
          </a:r>
          <a:r>
            <a:rPr lang="en-US" sz="3100" b="1" kern="1200" dirty="0" err="1"/>
            <a:t>Talhaoui</a:t>
          </a:r>
          <a:endParaRPr lang="fr-FR" sz="3100" kern="1200" dirty="0"/>
        </a:p>
      </dsp:txBody>
      <dsp:txXfrm>
        <a:off x="3258390" y="736664"/>
        <a:ext cx="2691698" cy="1345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E6B1A-BBDA-4E13-8C16-6025BAA95CF7}">
      <dsp:nvSpPr>
        <dsp:cNvPr id="0" name=""/>
        <dsp:cNvSpPr/>
      </dsp:nvSpPr>
      <dsp:spPr>
        <a:xfrm>
          <a:off x="3347306" y="1235"/>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b="1" kern="1200" dirty="0"/>
            <a:t>Données structurées</a:t>
          </a:r>
          <a:r>
            <a:rPr lang="fr-MA" sz="1500" kern="1200" dirty="0"/>
            <a:t> : Clients, restaurants, commandes, produits.</a:t>
          </a:r>
          <a:endParaRPr lang="fr-FR" sz="1500" kern="1200" dirty="0"/>
        </a:p>
      </dsp:txBody>
      <dsp:txXfrm>
        <a:off x="3380586" y="34515"/>
        <a:ext cx="2205932" cy="1069686"/>
      </dsp:txXfrm>
    </dsp:sp>
    <dsp:sp modelId="{C0E0F6B5-7A49-4027-8B74-46AA7E8EBA81}">
      <dsp:nvSpPr>
        <dsp:cNvPr id="0" name=""/>
        <dsp:cNvSpPr/>
      </dsp:nvSpPr>
      <dsp:spPr>
        <a:xfrm>
          <a:off x="3347306" y="1307918"/>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b="1" kern="1200"/>
            <a:t>Données semi-structurées</a:t>
          </a:r>
          <a:r>
            <a:rPr lang="fr-MA" sz="1500" kern="1200"/>
            <a:t> : Avis, préférences des utilisateurs, historiques de commande.</a:t>
          </a:r>
          <a:endParaRPr lang="fr-FR" sz="1500" kern="1200"/>
        </a:p>
      </dsp:txBody>
      <dsp:txXfrm>
        <a:off x="3380586" y="1341198"/>
        <a:ext cx="2205932" cy="1069686"/>
      </dsp:txXfrm>
    </dsp:sp>
    <dsp:sp modelId="{7E20373C-7229-4DDD-AB6F-B6029A2EF823}">
      <dsp:nvSpPr>
        <dsp:cNvPr id="0" name=""/>
        <dsp:cNvSpPr/>
      </dsp:nvSpPr>
      <dsp:spPr>
        <a:xfrm>
          <a:off x="3347306" y="2614600"/>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b="1" kern="1200"/>
            <a:t>Exigences clés</a:t>
          </a:r>
          <a:r>
            <a:rPr lang="fr-MA" sz="1500" kern="1200"/>
            <a:t> :</a:t>
          </a:r>
          <a:endParaRPr lang="fr-FR" sz="1500" kern="1200"/>
        </a:p>
      </dsp:txBody>
      <dsp:txXfrm>
        <a:off x="3380586" y="2647880"/>
        <a:ext cx="2205932" cy="1069686"/>
      </dsp:txXfrm>
    </dsp:sp>
    <dsp:sp modelId="{1F2C8006-D274-4762-945A-2F71A32EDE32}">
      <dsp:nvSpPr>
        <dsp:cNvPr id="0" name=""/>
        <dsp:cNvSpPr/>
      </dsp:nvSpPr>
      <dsp:spPr>
        <a:xfrm rot="18289469">
          <a:off x="5278418" y="2509167"/>
          <a:ext cx="1591758" cy="40429"/>
        </a:xfrm>
        <a:custGeom>
          <a:avLst/>
          <a:gdLst/>
          <a:ahLst/>
          <a:cxnLst/>
          <a:rect l="0" t="0" r="0" b="0"/>
          <a:pathLst>
            <a:path>
              <a:moveTo>
                <a:pt x="0" y="20214"/>
              </a:moveTo>
              <a:lnTo>
                <a:pt x="1591758"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034503" y="2489588"/>
        <a:ext cx="79587" cy="79587"/>
      </dsp:txXfrm>
    </dsp:sp>
    <dsp:sp modelId="{4895103D-1CC9-4656-9B44-F214A4C74A6E}">
      <dsp:nvSpPr>
        <dsp:cNvPr id="0" name=""/>
        <dsp:cNvSpPr/>
      </dsp:nvSpPr>
      <dsp:spPr>
        <a:xfrm>
          <a:off x="6528795" y="1307918"/>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kern="1200"/>
            <a:t>Flexibilité pour gérer des menus changeants.</a:t>
          </a:r>
          <a:endParaRPr lang="fr-FR" sz="1500" kern="1200"/>
        </a:p>
      </dsp:txBody>
      <dsp:txXfrm>
        <a:off x="6562075" y="1341198"/>
        <a:ext cx="2205932" cy="1069686"/>
      </dsp:txXfrm>
    </dsp:sp>
    <dsp:sp modelId="{8B765C0F-659A-457F-B8A6-BD0A35EA4E31}">
      <dsp:nvSpPr>
        <dsp:cNvPr id="0" name=""/>
        <dsp:cNvSpPr/>
      </dsp:nvSpPr>
      <dsp:spPr>
        <a:xfrm>
          <a:off x="5619799" y="3162509"/>
          <a:ext cx="908996" cy="40429"/>
        </a:xfrm>
        <a:custGeom>
          <a:avLst/>
          <a:gdLst/>
          <a:ahLst/>
          <a:cxnLst/>
          <a:rect l="0" t="0" r="0" b="0"/>
          <a:pathLst>
            <a:path>
              <a:moveTo>
                <a:pt x="0" y="20214"/>
              </a:moveTo>
              <a:lnTo>
                <a:pt x="908996"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051572" y="3159999"/>
        <a:ext cx="45449" cy="45449"/>
      </dsp:txXfrm>
    </dsp:sp>
    <dsp:sp modelId="{230A5C42-969A-4FA4-A4CE-34B00B33A1FA}">
      <dsp:nvSpPr>
        <dsp:cNvPr id="0" name=""/>
        <dsp:cNvSpPr/>
      </dsp:nvSpPr>
      <dsp:spPr>
        <a:xfrm>
          <a:off x="6528795" y="2614600"/>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kern="1200" dirty="0"/>
            <a:t>Scalabilité pour répondre à des volumes de données en croissance rapide.</a:t>
          </a:r>
          <a:endParaRPr lang="fr-FR" sz="1500" kern="1200" dirty="0"/>
        </a:p>
      </dsp:txBody>
      <dsp:txXfrm>
        <a:off x="6562075" y="2647880"/>
        <a:ext cx="2205932" cy="1069686"/>
      </dsp:txXfrm>
    </dsp:sp>
    <dsp:sp modelId="{E90827CB-78BC-484D-B703-B501A07EDA3E}">
      <dsp:nvSpPr>
        <dsp:cNvPr id="0" name=""/>
        <dsp:cNvSpPr/>
      </dsp:nvSpPr>
      <dsp:spPr>
        <a:xfrm rot="3310531">
          <a:off x="5278418" y="3815850"/>
          <a:ext cx="1591758" cy="40429"/>
        </a:xfrm>
        <a:custGeom>
          <a:avLst/>
          <a:gdLst/>
          <a:ahLst/>
          <a:cxnLst/>
          <a:rect l="0" t="0" r="0" b="0"/>
          <a:pathLst>
            <a:path>
              <a:moveTo>
                <a:pt x="0" y="20214"/>
              </a:moveTo>
              <a:lnTo>
                <a:pt x="1591758"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034503" y="3796271"/>
        <a:ext cx="79587" cy="79587"/>
      </dsp:txXfrm>
    </dsp:sp>
    <dsp:sp modelId="{DFD70ABA-DE76-42B0-AE4C-F8E6D08B5FD2}">
      <dsp:nvSpPr>
        <dsp:cNvPr id="0" name=""/>
        <dsp:cNvSpPr/>
      </dsp:nvSpPr>
      <dsp:spPr>
        <a:xfrm>
          <a:off x="6528795" y="3921283"/>
          <a:ext cx="2272492" cy="11362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MA" sz="1500" kern="1200"/>
            <a:t>Performance pour des requêtes en temps réel (suivi des commandes).</a:t>
          </a:r>
          <a:endParaRPr lang="fr-FR" sz="1500" kern="1200"/>
        </a:p>
      </dsp:txBody>
      <dsp:txXfrm>
        <a:off x="6562075" y="3954563"/>
        <a:ext cx="2205932" cy="106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8BA11-9877-4794-8A5A-F6D9BBA0F00C}">
      <dsp:nvSpPr>
        <dsp:cNvPr id="0" name=""/>
        <dsp:cNvSpPr/>
      </dsp:nvSpPr>
      <dsp:spPr>
        <a:xfrm>
          <a:off x="0" y="21949"/>
          <a:ext cx="3978116"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Données </a:t>
          </a:r>
          <a:r>
            <a:rPr lang="en-US" sz="1900" kern="1200" dirty="0" err="1"/>
            <a:t>structurées</a:t>
          </a:r>
          <a:r>
            <a:rPr lang="en-US" sz="1900" kern="1200" dirty="0"/>
            <a:t> (type de cuisine, nom du restaurant …) et semi-</a:t>
          </a:r>
          <a:r>
            <a:rPr lang="en-US" sz="1900" kern="1200" dirty="0" err="1"/>
            <a:t>structurées</a:t>
          </a:r>
          <a:r>
            <a:rPr lang="en-US" sz="1900" kern="1200" dirty="0"/>
            <a:t> (notes et </a:t>
          </a:r>
          <a:r>
            <a:rPr lang="en-US" sz="1900" kern="1200" dirty="0" err="1"/>
            <a:t>commentaires</a:t>
          </a:r>
          <a:r>
            <a:rPr lang="en-US" sz="1900" kern="1200" dirty="0"/>
            <a:t>).</a:t>
          </a:r>
          <a:endParaRPr lang="fr-FR" sz="1900" kern="1200" dirty="0"/>
        </a:p>
      </dsp:txBody>
      <dsp:txXfrm>
        <a:off x="51003" y="72952"/>
        <a:ext cx="3876110" cy="942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4B03D-0483-4B5F-883A-4433839014CF}">
      <dsp:nvSpPr>
        <dsp:cNvPr id="0" name=""/>
        <dsp:cNvSpPr/>
      </dsp:nvSpPr>
      <dsp:spPr>
        <a:xfrm>
          <a:off x="0" y="122901"/>
          <a:ext cx="3978116"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Besoin de scalabilité pour gérer de grandes quantités de données.</a:t>
          </a:r>
          <a:endParaRPr lang="fr-FR" sz="2100" kern="1200"/>
        </a:p>
      </dsp:txBody>
      <dsp:txXfrm>
        <a:off x="40780" y="163681"/>
        <a:ext cx="3896556" cy="753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B7B6-5417-4BAB-86A4-A47EB556A03F}">
      <dsp:nvSpPr>
        <dsp:cNvPr id="0" name=""/>
        <dsp:cNvSpPr/>
      </dsp:nvSpPr>
      <dsp:spPr>
        <a:xfrm>
          <a:off x="0" y="21949"/>
          <a:ext cx="3978116"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Transactions complexes, flexibilité, performance et gestion des modifications fréquentes.</a:t>
          </a:r>
          <a:endParaRPr lang="fr-FR" sz="1900" kern="1200"/>
        </a:p>
      </dsp:txBody>
      <dsp:txXfrm>
        <a:off x="51003" y="72952"/>
        <a:ext cx="3876110" cy="942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5B81F-8C07-4D75-A252-69A6246BE931}">
      <dsp:nvSpPr>
        <dsp:cNvPr id="0" name=""/>
        <dsp:cNvSpPr/>
      </dsp:nvSpPr>
      <dsp:spPr>
        <a:xfrm>
          <a:off x="0" y="10283"/>
          <a:ext cx="932573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MA" sz="1800" b="1" kern="1200" dirty="0"/>
            <a:t>SQL</a:t>
          </a:r>
          <a:r>
            <a:rPr lang="fr-MA" sz="1800" kern="1200" dirty="0"/>
            <a:t> : Utile dans les phases initiales où les volumes de données sont faibles et où les relations entre les entités (restaurants, clients, commandes) doivent être bien définies.</a:t>
          </a:r>
          <a:endParaRPr lang="fr-FR" sz="1800" kern="1200" dirty="0"/>
        </a:p>
      </dsp:txBody>
      <dsp:txXfrm>
        <a:off x="39295" y="49578"/>
        <a:ext cx="9247149" cy="726370"/>
      </dsp:txXfrm>
    </dsp:sp>
    <dsp:sp modelId="{CB6E88CF-3745-444D-B023-6DFE2B37FBBD}">
      <dsp:nvSpPr>
        <dsp:cNvPr id="0" name=""/>
        <dsp:cNvSpPr/>
      </dsp:nvSpPr>
      <dsp:spPr>
        <a:xfrm>
          <a:off x="0" y="939083"/>
          <a:ext cx="9325739" cy="804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MA" sz="1800" b="1" kern="1200"/>
            <a:t>NoSQL</a:t>
          </a:r>
          <a:r>
            <a:rPr lang="fr-MA" sz="1800" kern="1200"/>
            <a:t> : Optimal pour gérer une base de clients en croissance rapide, avec des besoins de scaling horizontal pour répartir la charge (ex. lors de pics de commandes).</a:t>
          </a:r>
          <a:endParaRPr lang="fr-FR" sz="1800" kern="1200"/>
        </a:p>
      </dsp:txBody>
      <dsp:txXfrm>
        <a:off x="39295" y="978378"/>
        <a:ext cx="9247149" cy="726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9E3E-E05C-4A99-8216-7B60AABFBB92}">
      <dsp:nvSpPr>
        <dsp:cNvPr id="0" name=""/>
        <dsp:cNvSpPr/>
      </dsp:nvSpPr>
      <dsp:spPr>
        <a:xfrm>
          <a:off x="0" y="229169"/>
          <a:ext cx="11053011" cy="552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baseline="0" dirty="0"/>
            <a:t>SQL</a:t>
          </a:r>
          <a:r>
            <a:rPr lang="fr-FR" sz="2000" b="0" i="0" kern="1200" baseline="0" dirty="0"/>
            <a:t> : Approprié pour des données très structurées (menus, clients, commandes).</a:t>
          </a:r>
          <a:endParaRPr lang="fr-FR" sz="2000" kern="1200" dirty="0"/>
        </a:p>
      </dsp:txBody>
      <dsp:txXfrm>
        <a:off x="26990" y="256159"/>
        <a:ext cx="10999031" cy="498909"/>
      </dsp:txXfrm>
    </dsp:sp>
    <dsp:sp modelId="{AFE62D42-78CF-4686-A8D7-0F78BC6EB451}">
      <dsp:nvSpPr>
        <dsp:cNvPr id="0" name=""/>
        <dsp:cNvSpPr/>
      </dsp:nvSpPr>
      <dsp:spPr>
        <a:xfrm>
          <a:off x="0" y="1144929"/>
          <a:ext cx="11053011" cy="552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baseline="0" dirty="0"/>
            <a:t>NoSQL</a:t>
          </a:r>
          <a:r>
            <a:rPr lang="fr-FR" sz="2000" b="0" i="0" kern="1200" baseline="0" dirty="0"/>
            <a:t> : Idéal pour des données variables, comme les évaluations des utilisateurs ou les photos de plats ajoutées par les restaurants. </a:t>
          </a:r>
          <a:endParaRPr lang="fr-FR" sz="2000" kern="1200" dirty="0"/>
        </a:p>
      </dsp:txBody>
      <dsp:txXfrm>
        <a:off x="26990" y="1171919"/>
        <a:ext cx="10999031" cy="4989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77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1" dirty="0">
                <a:effectLst/>
                <a:latin typeface="Calibri" panose="020F0502020204030204" pitchFamily="34" charset="0"/>
                <a:ea typeface="Calibri" panose="020F0502020204030204" pitchFamily="34" charset="0"/>
                <a:cs typeface="Arial" panose="020B0604020202020204" pitchFamily="34" charset="0"/>
              </a:rPr>
              <a:t>Scénario</a:t>
            </a:r>
            <a:r>
              <a:rPr lang="fr-FR" sz="1800" dirty="0">
                <a:effectLst/>
                <a:latin typeface="Calibri" panose="020F0502020204030204" pitchFamily="34" charset="0"/>
                <a:ea typeface="Calibri" panose="020F0502020204030204" pitchFamily="34" charset="0"/>
                <a:cs typeface="Arial" panose="020B0604020202020204" pitchFamily="34" charset="0"/>
              </a:rPr>
              <a:t> : Trouver tous les </a:t>
            </a:r>
            <a:r>
              <a:rPr lang="fr-FR" sz="1800" b="1" dirty="0">
                <a:effectLst/>
                <a:latin typeface="Calibri" panose="020F0502020204030204" pitchFamily="34" charset="0"/>
                <a:ea typeface="Calibri" panose="020F0502020204030204" pitchFamily="34" charset="0"/>
                <a:cs typeface="Arial" panose="020B0604020202020204" pitchFamily="34" charset="0"/>
              </a:rPr>
              <a:t>clients</a:t>
            </a:r>
            <a:r>
              <a:rPr lang="fr-FR" sz="1800" dirty="0">
                <a:effectLst/>
                <a:latin typeface="Calibri" panose="020F0502020204030204" pitchFamily="34" charset="0"/>
                <a:ea typeface="Calibri" panose="020F0502020204030204" pitchFamily="34" charset="0"/>
                <a:cs typeface="Arial" panose="020B0604020202020204" pitchFamily="34" charset="0"/>
              </a:rPr>
              <a:t> ayant passé une commande dans des restaurants de cuisine "</a:t>
            </a:r>
            <a:r>
              <a:rPr lang="fr-FR" sz="1800" dirty="0" err="1">
                <a:effectLst/>
                <a:latin typeface="Calibri" panose="020F0502020204030204" pitchFamily="34" charset="0"/>
                <a:ea typeface="Calibri" panose="020F0502020204030204" pitchFamily="34" charset="0"/>
                <a:cs typeface="Arial" panose="020B0604020202020204" pitchFamily="34" charset="0"/>
              </a:rPr>
              <a:t>Italian</a:t>
            </a:r>
            <a:r>
              <a:rPr lang="fr-FR" sz="1800" dirty="0">
                <a:effectLst/>
                <a:latin typeface="Calibri" panose="020F0502020204030204" pitchFamily="34" charset="0"/>
                <a:ea typeface="Calibri" panose="020F0502020204030204" pitchFamily="34" charset="0"/>
                <a:cs typeface="Arial" panose="020B0604020202020204" pitchFamily="34" charset="0"/>
              </a:rPr>
              <a:t>" ou "</a:t>
            </a:r>
            <a:r>
              <a:rPr lang="fr-FR" sz="1800" dirty="0" err="1">
                <a:effectLst/>
                <a:latin typeface="Calibri" panose="020F0502020204030204" pitchFamily="34" charset="0"/>
                <a:ea typeface="Calibri" panose="020F0502020204030204" pitchFamily="34" charset="0"/>
                <a:cs typeface="Arial" panose="020B0604020202020204" pitchFamily="34" charset="0"/>
              </a:rPr>
              <a:t>Mexican</a:t>
            </a:r>
            <a:r>
              <a:rPr lang="fr-FR" sz="1800" dirty="0">
                <a:effectLst/>
                <a:latin typeface="Calibri" panose="020F0502020204030204" pitchFamily="34" charset="0"/>
                <a:ea typeface="Calibri" panose="020F0502020204030204" pitchFamily="34" charset="0"/>
                <a:cs typeface="Arial" panose="020B0604020202020204" pitchFamily="34" charset="0"/>
              </a:rPr>
              <a:t>" avec une note supérieure ou égale à 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fr-FR" sz="1800" kern="100" dirty="0">
                <a:effectLst/>
                <a:latin typeface="Calibri" panose="020F0502020204030204" pitchFamily="34" charset="0"/>
                <a:ea typeface="Calibri" panose="020F0502020204030204" pitchFamily="34" charset="0"/>
                <a:cs typeface="Arial" panose="020B0604020202020204" pitchFamily="34" charset="0"/>
              </a:rPr>
              <a:t> </a:t>
            </a:r>
            <a:r>
              <a:rPr lang="fr-FR" sz="1800" b="1" kern="100" dirty="0">
                <a:effectLst/>
                <a:latin typeface="Calibri" panose="020F0502020204030204" pitchFamily="34" charset="0"/>
                <a:ea typeface="Calibri" panose="020F0502020204030204" pitchFamily="34" charset="0"/>
                <a:cs typeface="Arial" panose="020B0604020202020204" pitchFamily="34" charset="0"/>
              </a:rPr>
              <a:t>Pourquoi SQL excelle ici :</a:t>
            </a:r>
            <a:r>
              <a:rPr lang="fr-FR" sz="1800" kern="100" dirty="0">
                <a:effectLst/>
                <a:latin typeface="Calibri" panose="020F0502020204030204" pitchFamily="34" charset="0"/>
                <a:ea typeface="Calibri" panose="020F0502020204030204" pitchFamily="34" charset="0"/>
                <a:cs typeface="Arial" panose="020B0604020202020204" pitchFamily="34" charset="0"/>
              </a:rPr>
              <a:t> Les relations complexes ou les jointures sont bien plus naturelles en SQL.</a:t>
            </a:r>
            <a:br>
              <a:rPr lang="fr-FR" sz="1800" kern="100" dirty="0">
                <a:effectLst/>
                <a:latin typeface="Calibri" panose="020F0502020204030204" pitchFamily="34" charset="0"/>
                <a:ea typeface="Calibri" panose="020F0502020204030204" pitchFamily="34" charset="0"/>
                <a:cs typeface="Arial" panose="020B0604020202020204" pitchFamily="34" charset="0"/>
              </a:rPr>
            </a:br>
            <a:r>
              <a:rPr lang="fr-FR"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fr-FR" sz="1800" kern="100" dirty="0">
                <a:effectLst/>
                <a:latin typeface="Calibri" panose="020F0502020204030204" pitchFamily="34" charset="0"/>
                <a:ea typeface="Calibri" panose="020F0502020204030204" pitchFamily="34" charset="0"/>
                <a:cs typeface="Arial" panose="020B0604020202020204" pitchFamily="34" charset="0"/>
              </a:rPr>
              <a:t> </a:t>
            </a:r>
            <a:r>
              <a:rPr lang="fr-FR" sz="1800" b="1" kern="100" dirty="0">
                <a:effectLst/>
                <a:latin typeface="Calibri" panose="020F0502020204030204" pitchFamily="34" charset="0"/>
                <a:ea typeface="Calibri" panose="020F0502020204030204" pitchFamily="34" charset="0"/>
                <a:cs typeface="Arial" panose="020B0604020202020204" pitchFamily="34" charset="0"/>
              </a:rPr>
              <a:t>Pourquoi NoSQL est limité ici :</a:t>
            </a:r>
            <a:r>
              <a:rPr lang="fr-FR" sz="1800" kern="100" dirty="0">
                <a:effectLst/>
                <a:latin typeface="Calibri" panose="020F0502020204030204" pitchFamily="34" charset="0"/>
                <a:ea typeface="Calibri" panose="020F0502020204030204" pitchFamily="34" charset="0"/>
                <a:cs typeface="Arial" panose="020B0604020202020204" pitchFamily="34" charset="0"/>
              </a:rPr>
              <a:t> MongoDB n’a pas de mécanisme direct de jointure, ce qui complique les requêtes avec des relations.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55027-717C-D9EB-A285-54BEDAA65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81315-BD1B-3CA4-8396-001A0F80C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336B4-15C1-DD92-978C-8824B70FE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2D0BF0-77B5-BAFD-76B4-305D032D5E3E}"/>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1067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fr-FR"/>
              <a:t>Modifiez le style du titre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42829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220761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fr-FR"/>
              <a:t>Modifiez le style du titre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006057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03640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fr-FR"/>
              <a:t>Modifiez le style du titre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4" name="Content Placeholder 3"/>
          <p:cNvSpPr>
            <a:spLocks noGrp="1"/>
          </p:cNvSpPr>
          <p:nvPr>
            <p:ph sz="half" idx="2"/>
          </p:nvPr>
        </p:nvSpPr>
        <p:spPr>
          <a:xfrm>
            <a:off x="1007746" y="3006090"/>
            <a:ext cx="6189344"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6" name="Content Placeholder 5"/>
          <p:cNvSpPr>
            <a:spLocks noGrp="1"/>
          </p:cNvSpPr>
          <p:nvPr>
            <p:ph sz="quarter" idx="4"/>
          </p:nvPr>
        </p:nvSpPr>
        <p:spPr>
          <a:xfrm>
            <a:off x="7406640" y="3006090"/>
            <a:ext cx="6219826"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2278572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2593875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4201995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926610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606573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71474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135035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487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6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fr-FR"/>
              <a:t>Modifiez le style du titre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51812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517705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fr-FR"/>
              <a:t>Modifiez le style du titre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422826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1689974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fr-FR"/>
              <a:t>Modifiez le style du titre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4" name="Content Placeholder 3"/>
          <p:cNvSpPr>
            <a:spLocks noGrp="1"/>
          </p:cNvSpPr>
          <p:nvPr>
            <p:ph sz="half" idx="2"/>
          </p:nvPr>
        </p:nvSpPr>
        <p:spPr>
          <a:xfrm>
            <a:off x="1007746" y="3006090"/>
            <a:ext cx="6189344"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6" name="Content Placeholder 5"/>
          <p:cNvSpPr>
            <a:spLocks noGrp="1"/>
          </p:cNvSpPr>
          <p:nvPr>
            <p:ph sz="quarter" idx="4"/>
          </p:nvPr>
        </p:nvSpPr>
        <p:spPr>
          <a:xfrm>
            <a:off x="7406640" y="3006090"/>
            <a:ext cx="6219826"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874107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674377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57971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9781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62237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3907543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29902304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4077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26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7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07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260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39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9980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3588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‹N°›</a:t>
            </a:fld>
            <a:endParaRPr lang="en-US" dirty="0"/>
          </a:p>
        </p:txBody>
      </p:sp>
    </p:spTree>
    <p:extLst>
      <p:ext uri="{BB962C8B-B14F-4D97-AF65-F5344CB8AC3E}">
        <p14:creationId xmlns:p14="http://schemas.microsoft.com/office/powerpoint/2010/main" val="425106461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‹N°›</a:t>
            </a:fld>
            <a:endParaRPr lang="en-US" dirty="0"/>
          </a:p>
        </p:txBody>
      </p:sp>
    </p:spTree>
    <p:extLst>
      <p:ext uri="{BB962C8B-B14F-4D97-AF65-F5344CB8AC3E}">
        <p14:creationId xmlns:p14="http://schemas.microsoft.com/office/powerpoint/2010/main" val="1451039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suprh-my.sharepoint.com/personal/i_benchayb_suprh_com/Documents/food_order.xlsx?web=1"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hyperlink" Target="https://suprh-my.sharepoint.com/personal/i_benchayb_suprh_com/Documents/Food_delivery_Database.docx?web=1"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15.xml"/><Relationship Id="rId16" Type="http://schemas.openxmlformats.org/officeDocument/2006/relationships/diagramColors" Target="../diagrams/colors5.xml"/><Relationship Id="rId1" Type="http://schemas.openxmlformats.org/officeDocument/2006/relationships/slideLayout" Target="../slideLayouts/slideLayout2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4.png"/><Relationship Id="rId2" Type="http://schemas.openxmlformats.org/officeDocument/2006/relationships/diagramData" Target="../diagrams/data6.xml"/><Relationship Id="rId1" Type="http://schemas.openxmlformats.org/officeDocument/2006/relationships/slideLayout" Target="../slideLayouts/slideLayout3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3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2FFA0-7E35-24E8-601F-D60D4463057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5AFA7C1F-1E92-8387-C9CD-7115F640782A}"/>
              </a:ext>
            </a:extLst>
          </p:cNvPr>
          <p:cNvSpPr txBox="1"/>
          <p:nvPr/>
        </p:nvSpPr>
        <p:spPr>
          <a:xfrm>
            <a:off x="1682990" y="3117259"/>
            <a:ext cx="10741238" cy="1971563"/>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6000" b="1" kern="1200" dirty="0">
                <a:solidFill>
                  <a:schemeClr val="tx1"/>
                </a:solidFill>
                <a:latin typeface="Amasis MT Pro Black" panose="02040A04050005020304" pitchFamily="18" charset="0"/>
                <a:ea typeface="+mj-ea"/>
                <a:cs typeface="+mj-cs"/>
              </a:rPr>
              <a:t>Atelier 1 : </a:t>
            </a:r>
            <a:r>
              <a:rPr lang="en-US" sz="6000" b="1" kern="1200" dirty="0" err="1">
                <a:solidFill>
                  <a:schemeClr val="tx1"/>
                </a:solidFill>
                <a:latin typeface="Amasis MT Pro Black" panose="02040A04050005020304" pitchFamily="18" charset="0"/>
                <a:ea typeface="+mj-ea"/>
                <a:cs typeface="+mj-cs"/>
              </a:rPr>
              <a:t>Comparaison</a:t>
            </a:r>
            <a:r>
              <a:rPr lang="en-US" sz="6000" b="1" kern="1200" dirty="0">
                <a:solidFill>
                  <a:schemeClr val="tx1"/>
                </a:solidFill>
                <a:latin typeface="Amasis MT Pro Black" panose="02040A04050005020304" pitchFamily="18" charset="0"/>
                <a:ea typeface="+mj-ea"/>
                <a:cs typeface="+mj-cs"/>
              </a:rPr>
              <a:t> SQL et NoSQL </a:t>
            </a:r>
            <a:r>
              <a:rPr lang="en-US" sz="6000" b="1" kern="1200" dirty="0" err="1">
                <a:solidFill>
                  <a:schemeClr val="tx1"/>
                </a:solidFill>
                <a:latin typeface="Amasis MT Pro Black" panose="02040A04050005020304" pitchFamily="18" charset="0"/>
                <a:ea typeface="+mj-ea"/>
                <a:cs typeface="+mj-cs"/>
              </a:rPr>
              <a:t>cas</a:t>
            </a:r>
            <a:r>
              <a:rPr lang="en-US" sz="6000" b="1" kern="1200" dirty="0">
                <a:solidFill>
                  <a:schemeClr val="tx1"/>
                </a:solidFill>
                <a:latin typeface="Amasis MT Pro Black" panose="02040A04050005020304" pitchFamily="18" charset="0"/>
                <a:ea typeface="+mj-ea"/>
                <a:cs typeface="+mj-cs"/>
              </a:rPr>
              <a:t> </a:t>
            </a:r>
            <a:r>
              <a:rPr lang="en-US" sz="6000" b="1" kern="1200" dirty="0" err="1">
                <a:solidFill>
                  <a:schemeClr val="tx1"/>
                </a:solidFill>
                <a:latin typeface="Amasis MT Pro Black" panose="02040A04050005020304" pitchFamily="18" charset="0"/>
                <a:ea typeface="+mj-ea"/>
                <a:cs typeface="+mj-cs"/>
              </a:rPr>
              <a:t>d’usage</a:t>
            </a:r>
            <a:r>
              <a:rPr lang="en-US" sz="6000" b="1" kern="1200" dirty="0">
                <a:solidFill>
                  <a:schemeClr val="tx1"/>
                </a:solidFill>
                <a:latin typeface="Amasis MT Pro Black" panose="02040A04050005020304" pitchFamily="18" charset="0"/>
                <a:ea typeface="+mj-ea"/>
                <a:cs typeface="+mj-cs"/>
              </a:rPr>
              <a:t> : </a:t>
            </a:r>
            <a:r>
              <a:rPr lang="en-US" sz="6000" b="1" kern="1200" dirty="0" err="1">
                <a:solidFill>
                  <a:schemeClr val="tx1"/>
                </a:solidFill>
                <a:latin typeface="Amasis MT Pro Black" panose="02040A04050005020304" pitchFamily="18" charset="0"/>
                <a:ea typeface="+mj-ea"/>
                <a:cs typeface="+mj-cs"/>
              </a:rPr>
              <a:t>Food_Delivery</a:t>
            </a:r>
            <a:r>
              <a:rPr lang="en-US" sz="6000" b="1" kern="1200" dirty="0">
                <a:solidFill>
                  <a:schemeClr val="tx1"/>
                </a:solidFill>
                <a:latin typeface="Amasis MT Pro Black" panose="02040A04050005020304" pitchFamily="18" charset="0"/>
                <a:ea typeface="+mj-ea"/>
                <a:cs typeface="+mj-cs"/>
              </a:rPr>
              <a:t> </a:t>
            </a:r>
          </a:p>
        </p:txBody>
      </p:sp>
      <p:pic>
        <p:nvPicPr>
          <p:cNvPr id="3" name="Image 2">
            <a:extLst>
              <a:ext uri="{FF2B5EF4-FFF2-40B4-BE49-F238E27FC236}">
                <a16:creationId xmlns:a16="http://schemas.microsoft.com/office/drawing/2014/main" id="{492639CB-9926-6DF7-0A07-D492565736FF}"/>
              </a:ext>
            </a:extLst>
          </p:cNvPr>
          <p:cNvPicPr>
            <a:picLocks noChangeAspect="1"/>
          </p:cNvPicPr>
          <p:nvPr/>
        </p:nvPicPr>
        <p:blipFill>
          <a:blip r:embed="rId2"/>
          <a:stretch>
            <a:fillRect/>
          </a:stretch>
        </p:blipFill>
        <p:spPr>
          <a:xfrm>
            <a:off x="-749165" y="-1595008"/>
            <a:ext cx="5390867" cy="5390867"/>
          </a:xfrm>
          <a:prstGeom prst="rect">
            <a:avLst/>
          </a:prstGeom>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7680958"/>
            <a:ext cx="14630400" cy="548128"/>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46320" y="7680958"/>
            <a:ext cx="9784077" cy="548127"/>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me 4">
            <a:extLst>
              <a:ext uri="{FF2B5EF4-FFF2-40B4-BE49-F238E27FC236}">
                <a16:creationId xmlns:a16="http://schemas.microsoft.com/office/drawing/2014/main" id="{012D3577-66EC-EC78-80DE-AE8EC4AF3010}"/>
              </a:ext>
            </a:extLst>
          </p:cNvPr>
          <p:cNvGraphicFramePr/>
          <p:nvPr>
            <p:extLst>
              <p:ext uri="{D42A27DB-BD31-4B8C-83A1-F6EECF244321}">
                <p14:modId xmlns:p14="http://schemas.microsoft.com/office/powerpoint/2010/main" val="4066121882"/>
              </p:ext>
            </p:extLst>
          </p:nvPr>
        </p:nvGraphicFramePr>
        <p:xfrm>
          <a:off x="4077847" y="5056971"/>
          <a:ext cx="5951524" cy="2819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119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Qu'est-ce qu'une base de données NoSQL ?</a:t>
            </a:r>
            <a:endParaRPr lang="en-US" sz="4450" dirty="0"/>
          </a:p>
        </p:txBody>
      </p:sp>
      <p:sp>
        <p:nvSpPr>
          <p:cNvPr id="4" name="Shape 1"/>
          <p:cNvSpPr/>
          <p:nvPr/>
        </p:nvSpPr>
        <p:spPr>
          <a:xfrm>
            <a:off x="793790" y="2756773"/>
            <a:ext cx="510302" cy="510302"/>
          </a:xfrm>
          <a:prstGeom prst="roundRect">
            <a:avLst>
              <a:gd name="adj" fmla="val 6667"/>
            </a:avLst>
          </a:prstGeom>
          <a:solidFill>
            <a:srgbClr val="E9ECF2"/>
          </a:solidFill>
          <a:ln/>
        </p:spPr>
        <p:txBody>
          <a:bodyPr/>
          <a:lstStyle/>
          <a:p>
            <a:endParaRPr lang="fr-FR"/>
          </a:p>
        </p:txBody>
      </p:sp>
      <p:sp>
        <p:nvSpPr>
          <p:cNvPr id="5" name="Text 2"/>
          <p:cNvSpPr/>
          <p:nvPr/>
        </p:nvSpPr>
        <p:spPr>
          <a:xfrm>
            <a:off x="978813" y="2841784"/>
            <a:ext cx="140256"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Non-Relationnelle</a:t>
            </a:r>
            <a:endParaRPr lang="en-US" sz="2200" dirty="0"/>
          </a:p>
        </p:txBody>
      </p:sp>
      <p:sp>
        <p:nvSpPr>
          <p:cNvPr id="7" name="Text 4"/>
          <p:cNvSpPr/>
          <p:nvPr/>
        </p:nvSpPr>
        <p:spPr>
          <a:xfrm>
            <a:off x="1530906" y="3247192"/>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bases de données NoSQL n'utilisent pas le modèle de données relationnel rigide des bases de données SQL.</a:t>
            </a:r>
            <a:endParaRPr lang="en-US" sz="1750" dirty="0"/>
          </a:p>
        </p:txBody>
      </p:sp>
      <p:sp>
        <p:nvSpPr>
          <p:cNvPr id="8" name="Shape 5"/>
          <p:cNvSpPr/>
          <p:nvPr/>
        </p:nvSpPr>
        <p:spPr>
          <a:xfrm>
            <a:off x="4685467" y="2756773"/>
            <a:ext cx="510302" cy="510302"/>
          </a:xfrm>
          <a:prstGeom prst="roundRect">
            <a:avLst>
              <a:gd name="adj" fmla="val 6667"/>
            </a:avLst>
          </a:prstGeom>
          <a:solidFill>
            <a:srgbClr val="E9ECF2"/>
          </a:solidFill>
          <a:ln/>
        </p:spPr>
        <p:txBody>
          <a:bodyPr/>
          <a:lstStyle/>
          <a:p>
            <a:endParaRPr lang="fr-FR"/>
          </a:p>
        </p:txBody>
      </p:sp>
      <p:sp>
        <p:nvSpPr>
          <p:cNvPr id="9" name="Text 6"/>
          <p:cNvSpPr/>
          <p:nvPr/>
        </p:nvSpPr>
        <p:spPr>
          <a:xfrm>
            <a:off x="4846677" y="2841784"/>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422583"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Flexible</a:t>
            </a:r>
            <a:endParaRPr lang="en-US" sz="2200" dirty="0"/>
          </a:p>
        </p:txBody>
      </p:sp>
      <p:sp>
        <p:nvSpPr>
          <p:cNvPr id="11" name="Text 8"/>
          <p:cNvSpPr/>
          <p:nvPr/>
        </p:nvSpPr>
        <p:spPr>
          <a:xfrm>
            <a:off x="5422583" y="3247192"/>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Elles permettent une structure de données semi-structurée et évolutive, s'adaptant aux besoins changeants des applications.</a:t>
            </a:r>
            <a:endParaRPr lang="en-US" sz="1750" dirty="0"/>
          </a:p>
        </p:txBody>
      </p:sp>
      <p:sp>
        <p:nvSpPr>
          <p:cNvPr id="12" name="Shape 9"/>
          <p:cNvSpPr/>
          <p:nvPr/>
        </p:nvSpPr>
        <p:spPr>
          <a:xfrm>
            <a:off x="793790" y="5906572"/>
            <a:ext cx="510302" cy="510302"/>
          </a:xfrm>
          <a:prstGeom prst="roundRect">
            <a:avLst>
              <a:gd name="adj" fmla="val 6667"/>
            </a:avLst>
          </a:prstGeom>
          <a:solidFill>
            <a:srgbClr val="E9ECF2"/>
          </a:solidFill>
          <a:ln/>
        </p:spPr>
        <p:txBody>
          <a:bodyPr/>
          <a:lstStyle/>
          <a:p>
            <a:endParaRPr lang="fr-FR"/>
          </a:p>
        </p:txBody>
      </p:sp>
      <p:sp>
        <p:nvSpPr>
          <p:cNvPr id="13" name="Text 10"/>
          <p:cNvSpPr/>
          <p:nvPr/>
        </p:nvSpPr>
        <p:spPr>
          <a:xfrm>
            <a:off x="957024" y="5991582"/>
            <a:ext cx="183713"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Évolutive</a:t>
            </a:r>
            <a:endParaRPr lang="en-US" sz="2200" dirty="0"/>
          </a:p>
        </p:txBody>
      </p:sp>
      <p:sp>
        <p:nvSpPr>
          <p:cNvPr id="15" name="Text 12"/>
          <p:cNvSpPr/>
          <p:nvPr/>
        </p:nvSpPr>
        <p:spPr>
          <a:xfrm>
            <a:off x="1530906" y="6396990"/>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Avec leur capacité à gérer des volumes de données massifs, les bases NoSQL sont idéales pour les charges de travail à forte évolutivité.</a:t>
            </a:r>
            <a:endParaRPr lang="en-US" sz="1750" dirty="0"/>
          </a:p>
        </p:txBody>
      </p:sp>
      <p:sp>
        <p:nvSpPr>
          <p:cNvPr id="16" name="ZoneTexte 15">
            <a:extLst>
              <a:ext uri="{FF2B5EF4-FFF2-40B4-BE49-F238E27FC236}">
                <a16:creationId xmlns:a16="http://schemas.microsoft.com/office/drawing/2014/main" id="{2DD6F00C-A9C5-93D3-DC8D-0DD95E78F30B}"/>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9</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0571" y="1508955"/>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Les principaux types de bases de données NoSQL</a:t>
            </a:r>
            <a:endParaRPr lang="en-US" sz="4450" dirty="0"/>
          </a:p>
        </p:txBody>
      </p:sp>
      <p:sp>
        <p:nvSpPr>
          <p:cNvPr id="3" name="Text 1"/>
          <p:cNvSpPr/>
          <p:nvPr/>
        </p:nvSpPr>
        <p:spPr>
          <a:xfrm>
            <a:off x="793790"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Clé-Valeur</a:t>
            </a:r>
            <a:endParaRPr lang="en-US" sz="2200" dirty="0"/>
          </a:p>
        </p:txBody>
      </p:sp>
      <p:sp>
        <p:nvSpPr>
          <p:cNvPr id="4" name="Text 2"/>
          <p:cNvSpPr/>
          <p:nvPr/>
        </p:nvSpPr>
        <p:spPr>
          <a:xfrm>
            <a:off x="793790" y="4206835"/>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Stockent les données sous forme de paires clé-valeur, offrant un accès rapide aux données.</a:t>
            </a:r>
            <a:endParaRPr lang="en-US" sz="1750" dirty="0"/>
          </a:p>
        </p:txBody>
      </p:sp>
      <p:sp>
        <p:nvSpPr>
          <p:cNvPr id="5" name="Text 3"/>
          <p:cNvSpPr/>
          <p:nvPr/>
        </p:nvSpPr>
        <p:spPr>
          <a:xfrm>
            <a:off x="4200406"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Orientée Document</a:t>
            </a:r>
            <a:endParaRPr lang="en-US" sz="2200" dirty="0"/>
          </a:p>
        </p:txBody>
      </p:sp>
      <p:sp>
        <p:nvSpPr>
          <p:cNvPr id="6" name="Text 4"/>
          <p:cNvSpPr/>
          <p:nvPr/>
        </p:nvSpPr>
        <p:spPr>
          <a:xfrm>
            <a:off x="4200406" y="4206835"/>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Stockent les données sous forme de documents semi-structurés, comme du JSON ou du XML.</a:t>
            </a:r>
            <a:endParaRPr lang="en-US" sz="1750" dirty="0"/>
          </a:p>
        </p:txBody>
      </p:sp>
      <p:sp>
        <p:nvSpPr>
          <p:cNvPr id="7" name="Text 5"/>
          <p:cNvSpPr/>
          <p:nvPr/>
        </p:nvSpPr>
        <p:spPr>
          <a:xfrm>
            <a:off x="7607022"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Colonne-Famille</a:t>
            </a:r>
            <a:endParaRPr lang="en-US" sz="2200" dirty="0"/>
          </a:p>
        </p:txBody>
      </p:sp>
      <p:sp>
        <p:nvSpPr>
          <p:cNvPr id="8" name="Text 6"/>
          <p:cNvSpPr/>
          <p:nvPr/>
        </p:nvSpPr>
        <p:spPr>
          <a:xfrm>
            <a:off x="7607022" y="4206835"/>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Organisent les données en familles de colonnes, permettant une scalabilité et une flexibilité importantes.</a:t>
            </a:r>
            <a:endParaRPr lang="en-US" sz="1750" dirty="0"/>
          </a:p>
        </p:txBody>
      </p:sp>
      <p:sp>
        <p:nvSpPr>
          <p:cNvPr id="9" name="Text 7"/>
          <p:cNvSpPr/>
          <p:nvPr/>
        </p:nvSpPr>
        <p:spPr>
          <a:xfrm>
            <a:off x="11018758" y="362569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257B8"/>
                </a:solidFill>
                <a:latin typeface="Roboto Slab" pitchFamily="34" charset="0"/>
                <a:ea typeface="Roboto Slab" pitchFamily="34" charset="-122"/>
                <a:cs typeface="Roboto Slab" pitchFamily="34" charset="-120"/>
              </a:rPr>
              <a:t>Graphes</a:t>
            </a:r>
            <a:endParaRPr lang="en-US" sz="2200" dirty="0"/>
          </a:p>
        </p:txBody>
      </p:sp>
      <p:sp>
        <p:nvSpPr>
          <p:cNvPr id="10" name="Text 8"/>
          <p:cNvSpPr/>
          <p:nvPr/>
        </p:nvSpPr>
        <p:spPr>
          <a:xfrm>
            <a:off x="11013638" y="4206835"/>
            <a:ext cx="2845594" cy="2177415"/>
          </a:xfrm>
          <a:prstGeom prst="rect">
            <a:avLst/>
          </a:prstGeom>
          <a:noFill/>
          <a:ln/>
        </p:spPr>
        <p:txBody>
          <a:bodyPr wrap="square" lIns="0" tIns="0" rIns="0" bIns="0" rtlCol="0" anchor="t"/>
          <a:lstStyle/>
          <a:p>
            <a:pPr marL="0" indent="0" algn="ctr">
              <a:lnSpc>
                <a:spcPts val="2850"/>
              </a:lnSpc>
              <a:buNone/>
            </a:pPr>
            <a:r>
              <a:rPr lang="en-US" sz="1750" dirty="0">
                <a:solidFill>
                  <a:srgbClr val="15213F"/>
                </a:solidFill>
                <a:latin typeface="Roboto" pitchFamily="34" charset="0"/>
                <a:ea typeface="Roboto" pitchFamily="34" charset="-122"/>
                <a:cs typeface="Roboto" pitchFamily="34" charset="-120"/>
              </a:rPr>
              <a:t>Conçu pour gérer des données hautement connectées, en représentant les relations par des nœuds (entités) et des arêtes (relations).</a:t>
            </a:r>
            <a:endParaRPr lang="en-US" sz="1750" dirty="0"/>
          </a:p>
        </p:txBody>
      </p:sp>
      <p:pic>
        <p:nvPicPr>
          <p:cNvPr id="11" name="Image 10">
            <a:extLst>
              <a:ext uri="{FF2B5EF4-FFF2-40B4-BE49-F238E27FC236}">
                <a16:creationId xmlns:a16="http://schemas.microsoft.com/office/drawing/2014/main" id="{2D39AA5E-17C1-1B00-7FAA-925F04F40E2D}"/>
              </a:ext>
            </a:extLst>
          </p:cNvPr>
          <p:cNvPicPr>
            <a:picLocks noChangeAspect="1"/>
          </p:cNvPicPr>
          <p:nvPr/>
        </p:nvPicPr>
        <p:blipFill>
          <a:blip r:embed="rId3"/>
          <a:stretch>
            <a:fillRect/>
          </a:stretch>
        </p:blipFill>
        <p:spPr>
          <a:xfrm>
            <a:off x="8026382" y="7478602"/>
            <a:ext cx="6604018" cy="749391"/>
          </a:xfrm>
          <a:prstGeom prst="rect">
            <a:avLst/>
          </a:prstGeom>
        </p:spPr>
      </p:pic>
      <p:sp>
        <p:nvSpPr>
          <p:cNvPr id="12" name="ZoneTexte 11">
            <a:extLst>
              <a:ext uri="{FF2B5EF4-FFF2-40B4-BE49-F238E27FC236}">
                <a16:creationId xmlns:a16="http://schemas.microsoft.com/office/drawing/2014/main" id="{7D887E3A-DA83-EA13-7289-7B172BE5A798}"/>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10</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042"/>
          </a:xfrm>
          <a:prstGeom prst="rect">
            <a:avLst/>
          </a:prstGeom>
        </p:spPr>
      </p:pic>
      <p:sp>
        <p:nvSpPr>
          <p:cNvPr id="3" name="Text 0"/>
          <p:cNvSpPr/>
          <p:nvPr/>
        </p:nvSpPr>
        <p:spPr>
          <a:xfrm>
            <a:off x="679847" y="2964537"/>
            <a:ext cx="8020169" cy="606981"/>
          </a:xfrm>
          <a:prstGeom prst="rect">
            <a:avLst/>
          </a:prstGeom>
          <a:noFill/>
          <a:ln/>
        </p:spPr>
        <p:txBody>
          <a:bodyPr wrap="none" lIns="0" tIns="0" rIns="0" bIns="0" rtlCol="0" anchor="t"/>
          <a:lstStyle/>
          <a:p>
            <a:pPr marL="0" indent="0">
              <a:lnSpc>
                <a:spcPts val="4750"/>
              </a:lnSpc>
              <a:buNone/>
            </a:pPr>
            <a:r>
              <a:rPr lang="en-US" sz="3800" dirty="0">
                <a:solidFill>
                  <a:srgbClr val="3257B8"/>
                </a:solidFill>
                <a:latin typeface="Roboto Slab" pitchFamily="34" charset="0"/>
                <a:ea typeface="Roboto Slab" pitchFamily="34" charset="-122"/>
                <a:cs typeface="Roboto Slab" pitchFamily="34" charset="-120"/>
              </a:rPr>
              <a:t>Flexibilité du Schéma et Scalabilité</a:t>
            </a:r>
            <a:endParaRPr lang="en-US" sz="3800" dirty="0"/>
          </a:p>
        </p:txBody>
      </p:sp>
      <p:sp>
        <p:nvSpPr>
          <p:cNvPr id="4" name="Shape 1"/>
          <p:cNvSpPr/>
          <p:nvPr/>
        </p:nvSpPr>
        <p:spPr>
          <a:xfrm>
            <a:off x="679847" y="5777984"/>
            <a:ext cx="13270706" cy="22860"/>
          </a:xfrm>
          <a:prstGeom prst="roundRect">
            <a:avLst>
              <a:gd name="adj" fmla="val 127461"/>
            </a:avLst>
          </a:prstGeom>
          <a:solidFill>
            <a:srgbClr val="CFD2D8"/>
          </a:solidFill>
          <a:ln/>
        </p:spPr>
        <p:txBody>
          <a:bodyPr/>
          <a:lstStyle/>
          <a:p>
            <a:endParaRPr lang="fr-FR"/>
          </a:p>
        </p:txBody>
      </p:sp>
      <p:sp>
        <p:nvSpPr>
          <p:cNvPr id="5" name="Shape 2"/>
          <p:cNvSpPr/>
          <p:nvPr/>
        </p:nvSpPr>
        <p:spPr>
          <a:xfrm>
            <a:off x="3937516" y="5098137"/>
            <a:ext cx="22860" cy="679847"/>
          </a:xfrm>
          <a:prstGeom prst="roundRect">
            <a:avLst>
              <a:gd name="adj" fmla="val 127461"/>
            </a:avLst>
          </a:prstGeom>
          <a:solidFill>
            <a:srgbClr val="CFD2D8"/>
          </a:solidFill>
          <a:ln/>
        </p:spPr>
        <p:txBody>
          <a:bodyPr/>
          <a:lstStyle/>
          <a:p>
            <a:endParaRPr lang="fr-FR"/>
          </a:p>
        </p:txBody>
      </p:sp>
      <p:sp>
        <p:nvSpPr>
          <p:cNvPr id="6" name="Shape 3"/>
          <p:cNvSpPr/>
          <p:nvPr/>
        </p:nvSpPr>
        <p:spPr>
          <a:xfrm>
            <a:off x="3730466" y="5559504"/>
            <a:ext cx="436959" cy="436959"/>
          </a:xfrm>
          <a:prstGeom prst="roundRect">
            <a:avLst>
              <a:gd name="adj" fmla="val 6668"/>
            </a:avLst>
          </a:prstGeom>
          <a:solidFill>
            <a:srgbClr val="E9ECF2"/>
          </a:solidFill>
          <a:ln/>
        </p:spPr>
        <p:txBody>
          <a:bodyPr/>
          <a:lstStyle/>
          <a:p>
            <a:endParaRPr lang="fr-FR"/>
          </a:p>
        </p:txBody>
      </p:sp>
      <p:sp>
        <p:nvSpPr>
          <p:cNvPr id="7" name="Text 4"/>
          <p:cNvSpPr/>
          <p:nvPr/>
        </p:nvSpPr>
        <p:spPr>
          <a:xfrm>
            <a:off x="3888819" y="5632252"/>
            <a:ext cx="120134" cy="291346"/>
          </a:xfrm>
          <a:prstGeom prst="rect">
            <a:avLst/>
          </a:prstGeom>
          <a:noFill/>
          <a:ln/>
        </p:spPr>
        <p:txBody>
          <a:bodyPr wrap="none" lIns="0" tIns="0" rIns="0" bIns="0" rtlCol="0" anchor="t"/>
          <a:lstStyle/>
          <a:p>
            <a:pPr marL="0" indent="0" algn="ctr">
              <a:lnSpc>
                <a:spcPts val="2250"/>
              </a:lnSpc>
              <a:buNone/>
            </a:pPr>
            <a:r>
              <a:rPr lang="en-US" sz="2250" dirty="0">
                <a:solidFill>
                  <a:srgbClr val="15213F"/>
                </a:solidFill>
                <a:latin typeface="Roboto Slab" pitchFamily="34" charset="0"/>
                <a:ea typeface="Roboto Slab" pitchFamily="34" charset="-122"/>
                <a:cs typeface="Roboto Slab" pitchFamily="34" charset="-120"/>
              </a:rPr>
              <a:t>1</a:t>
            </a:r>
            <a:endParaRPr lang="en-US" sz="2250" dirty="0"/>
          </a:p>
        </p:txBody>
      </p:sp>
      <p:sp>
        <p:nvSpPr>
          <p:cNvPr id="8" name="Text 5"/>
          <p:cNvSpPr/>
          <p:nvPr/>
        </p:nvSpPr>
        <p:spPr>
          <a:xfrm>
            <a:off x="2698075" y="3862864"/>
            <a:ext cx="2501622" cy="303371"/>
          </a:xfrm>
          <a:prstGeom prst="rect">
            <a:avLst/>
          </a:prstGeom>
          <a:noFill/>
          <a:ln/>
        </p:spPr>
        <p:txBody>
          <a:bodyPr wrap="none" lIns="0" tIns="0" rIns="0" bIns="0" rtlCol="0" anchor="t"/>
          <a:lstStyle/>
          <a:p>
            <a:pPr marL="0" indent="0" algn="ctr">
              <a:lnSpc>
                <a:spcPts val="2350"/>
              </a:lnSpc>
              <a:buNone/>
            </a:pPr>
            <a:r>
              <a:rPr lang="en-US" sz="1900" dirty="0">
                <a:solidFill>
                  <a:srgbClr val="15213F"/>
                </a:solidFill>
                <a:latin typeface="Roboto Slab" pitchFamily="34" charset="0"/>
                <a:ea typeface="Roboto Slab" pitchFamily="34" charset="-122"/>
                <a:cs typeface="Roboto Slab" pitchFamily="34" charset="-120"/>
              </a:rPr>
              <a:t>Pas de Schéma Rigide</a:t>
            </a:r>
            <a:endParaRPr lang="en-US" sz="1900" dirty="0"/>
          </a:p>
        </p:txBody>
      </p:sp>
      <p:sp>
        <p:nvSpPr>
          <p:cNvPr id="9" name="Text 6"/>
          <p:cNvSpPr/>
          <p:nvPr/>
        </p:nvSpPr>
        <p:spPr>
          <a:xfrm>
            <a:off x="874038" y="4282678"/>
            <a:ext cx="6149816" cy="621268"/>
          </a:xfrm>
          <a:prstGeom prst="rect">
            <a:avLst/>
          </a:prstGeom>
          <a:noFill/>
          <a:ln/>
        </p:spPr>
        <p:txBody>
          <a:bodyPr wrap="square" lIns="0" tIns="0" rIns="0" bIns="0" rtlCol="0" anchor="t"/>
          <a:lstStyle/>
          <a:p>
            <a:pPr marL="0" indent="0" algn="ctr">
              <a:lnSpc>
                <a:spcPts val="2400"/>
              </a:lnSpc>
              <a:buNone/>
            </a:pPr>
            <a:r>
              <a:rPr lang="en-US" sz="1500" dirty="0">
                <a:solidFill>
                  <a:srgbClr val="15213F"/>
                </a:solidFill>
                <a:latin typeface="Roboto" pitchFamily="34" charset="0"/>
                <a:ea typeface="Roboto" pitchFamily="34" charset="-122"/>
                <a:cs typeface="Roboto" pitchFamily="34" charset="-120"/>
              </a:rPr>
              <a:t>Les bases de données NoSQL n'imposent pas de structure de données prédéfinie, permettant une plus grande flexibilité.</a:t>
            </a:r>
            <a:endParaRPr lang="en-US" sz="1500" dirty="0"/>
          </a:p>
        </p:txBody>
      </p:sp>
      <p:sp>
        <p:nvSpPr>
          <p:cNvPr id="10" name="Shape 7"/>
          <p:cNvSpPr/>
          <p:nvPr/>
        </p:nvSpPr>
        <p:spPr>
          <a:xfrm>
            <a:off x="7303651" y="5777984"/>
            <a:ext cx="22860" cy="679847"/>
          </a:xfrm>
          <a:prstGeom prst="roundRect">
            <a:avLst>
              <a:gd name="adj" fmla="val 127461"/>
            </a:avLst>
          </a:prstGeom>
          <a:solidFill>
            <a:srgbClr val="CFD2D8"/>
          </a:solidFill>
          <a:ln/>
        </p:spPr>
        <p:txBody>
          <a:bodyPr/>
          <a:lstStyle/>
          <a:p>
            <a:endParaRPr lang="fr-FR"/>
          </a:p>
        </p:txBody>
      </p:sp>
      <p:sp>
        <p:nvSpPr>
          <p:cNvPr id="11" name="Shape 8"/>
          <p:cNvSpPr/>
          <p:nvPr/>
        </p:nvSpPr>
        <p:spPr>
          <a:xfrm>
            <a:off x="7096601" y="5559504"/>
            <a:ext cx="436959" cy="436959"/>
          </a:xfrm>
          <a:prstGeom prst="roundRect">
            <a:avLst>
              <a:gd name="adj" fmla="val 6668"/>
            </a:avLst>
          </a:prstGeom>
          <a:solidFill>
            <a:srgbClr val="E9ECF2"/>
          </a:solidFill>
          <a:ln/>
        </p:spPr>
        <p:txBody>
          <a:bodyPr/>
          <a:lstStyle/>
          <a:p>
            <a:endParaRPr lang="fr-FR"/>
          </a:p>
        </p:txBody>
      </p:sp>
      <p:sp>
        <p:nvSpPr>
          <p:cNvPr id="12" name="Text 9"/>
          <p:cNvSpPr/>
          <p:nvPr/>
        </p:nvSpPr>
        <p:spPr>
          <a:xfrm>
            <a:off x="7234595" y="5632252"/>
            <a:ext cx="160853" cy="291346"/>
          </a:xfrm>
          <a:prstGeom prst="rect">
            <a:avLst/>
          </a:prstGeom>
          <a:noFill/>
          <a:ln/>
        </p:spPr>
        <p:txBody>
          <a:bodyPr wrap="none" lIns="0" tIns="0" rIns="0" bIns="0" rtlCol="0" anchor="t"/>
          <a:lstStyle/>
          <a:p>
            <a:pPr marL="0" indent="0" algn="ctr">
              <a:lnSpc>
                <a:spcPts val="2250"/>
              </a:lnSpc>
              <a:buNone/>
            </a:pPr>
            <a:r>
              <a:rPr lang="en-US" sz="2250" dirty="0">
                <a:solidFill>
                  <a:srgbClr val="15213F"/>
                </a:solidFill>
                <a:latin typeface="Roboto Slab" pitchFamily="34" charset="0"/>
                <a:ea typeface="Roboto Slab" pitchFamily="34" charset="-122"/>
                <a:cs typeface="Roboto Slab" pitchFamily="34" charset="-120"/>
              </a:rPr>
              <a:t>2</a:t>
            </a:r>
            <a:endParaRPr lang="en-US" sz="2250" dirty="0"/>
          </a:p>
        </p:txBody>
      </p:sp>
      <p:sp>
        <p:nvSpPr>
          <p:cNvPr id="13" name="Text 10"/>
          <p:cNvSpPr/>
          <p:nvPr/>
        </p:nvSpPr>
        <p:spPr>
          <a:xfrm>
            <a:off x="6022062" y="6652022"/>
            <a:ext cx="2586038" cy="303371"/>
          </a:xfrm>
          <a:prstGeom prst="rect">
            <a:avLst/>
          </a:prstGeom>
          <a:noFill/>
          <a:ln/>
        </p:spPr>
        <p:txBody>
          <a:bodyPr wrap="none" lIns="0" tIns="0" rIns="0" bIns="0" rtlCol="0" anchor="t"/>
          <a:lstStyle/>
          <a:p>
            <a:pPr marL="0" indent="0" algn="ctr">
              <a:lnSpc>
                <a:spcPts val="2350"/>
              </a:lnSpc>
              <a:buNone/>
            </a:pPr>
            <a:r>
              <a:rPr lang="en-US" sz="1900" dirty="0">
                <a:solidFill>
                  <a:srgbClr val="15213F"/>
                </a:solidFill>
                <a:latin typeface="Roboto Slab" pitchFamily="34" charset="0"/>
                <a:ea typeface="Roboto Slab" pitchFamily="34" charset="-122"/>
                <a:cs typeface="Roboto Slab" pitchFamily="34" charset="-120"/>
              </a:rPr>
              <a:t>Scalabilité Horizontale</a:t>
            </a:r>
            <a:endParaRPr lang="en-US" sz="1900" dirty="0"/>
          </a:p>
        </p:txBody>
      </p:sp>
      <p:sp>
        <p:nvSpPr>
          <p:cNvPr id="14" name="Text 11"/>
          <p:cNvSpPr/>
          <p:nvPr/>
        </p:nvSpPr>
        <p:spPr>
          <a:xfrm>
            <a:off x="4240173" y="7071836"/>
            <a:ext cx="6149935" cy="621268"/>
          </a:xfrm>
          <a:prstGeom prst="rect">
            <a:avLst/>
          </a:prstGeom>
          <a:noFill/>
          <a:ln/>
        </p:spPr>
        <p:txBody>
          <a:bodyPr wrap="square" lIns="0" tIns="0" rIns="0" bIns="0" rtlCol="0" anchor="t"/>
          <a:lstStyle/>
          <a:p>
            <a:pPr marL="0" indent="0" algn="ctr">
              <a:lnSpc>
                <a:spcPts val="2400"/>
              </a:lnSpc>
              <a:buNone/>
            </a:pPr>
            <a:r>
              <a:rPr lang="en-US" sz="1500" dirty="0">
                <a:solidFill>
                  <a:srgbClr val="15213F"/>
                </a:solidFill>
                <a:latin typeface="Roboto" pitchFamily="34" charset="0"/>
                <a:ea typeface="Roboto" pitchFamily="34" charset="-122"/>
                <a:cs typeface="Roboto" pitchFamily="34" charset="-120"/>
              </a:rPr>
              <a:t>Elles peuvent être facilement mises à l'échelle en ajoutant de nouveaux nœuds, sans nécessiter de réécriture de l'application. </a:t>
            </a:r>
            <a:endParaRPr lang="en-US" sz="1500" dirty="0"/>
          </a:p>
        </p:txBody>
      </p:sp>
      <p:sp>
        <p:nvSpPr>
          <p:cNvPr id="15" name="Shape 12"/>
          <p:cNvSpPr/>
          <p:nvPr/>
        </p:nvSpPr>
        <p:spPr>
          <a:xfrm>
            <a:off x="10669905" y="5098137"/>
            <a:ext cx="22860" cy="679847"/>
          </a:xfrm>
          <a:prstGeom prst="roundRect">
            <a:avLst>
              <a:gd name="adj" fmla="val 127461"/>
            </a:avLst>
          </a:prstGeom>
          <a:solidFill>
            <a:srgbClr val="CFD2D8"/>
          </a:solidFill>
          <a:ln/>
        </p:spPr>
        <p:txBody>
          <a:bodyPr/>
          <a:lstStyle/>
          <a:p>
            <a:endParaRPr lang="fr-FR"/>
          </a:p>
        </p:txBody>
      </p:sp>
      <p:sp>
        <p:nvSpPr>
          <p:cNvPr id="16" name="Shape 13"/>
          <p:cNvSpPr/>
          <p:nvPr/>
        </p:nvSpPr>
        <p:spPr>
          <a:xfrm>
            <a:off x="10462855" y="5559504"/>
            <a:ext cx="436959" cy="436959"/>
          </a:xfrm>
          <a:prstGeom prst="roundRect">
            <a:avLst>
              <a:gd name="adj" fmla="val 6668"/>
            </a:avLst>
          </a:prstGeom>
          <a:solidFill>
            <a:srgbClr val="E9ECF2"/>
          </a:solidFill>
          <a:ln/>
        </p:spPr>
        <p:txBody>
          <a:bodyPr/>
          <a:lstStyle/>
          <a:p>
            <a:endParaRPr lang="fr-FR"/>
          </a:p>
        </p:txBody>
      </p:sp>
      <p:sp>
        <p:nvSpPr>
          <p:cNvPr id="17" name="Text 14"/>
          <p:cNvSpPr/>
          <p:nvPr/>
        </p:nvSpPr>
        <p:spPr>
          <a:xfrm>
            <a:off x="10602635" y="5632252"/>
            <a:ext cx="157282" cy="291346"/>
          </a:xfrm>
          <a:prstGeom prst="rect">
            <a:avLst/>
          </a:prstGeom>
          <a:noFill/>
          <a:ln/>
        </p:spPr>
        <p:txBody>
          <a:bodyPr wrap="none" lIns="0" tIns="0" rIns="0" bIns="0" rtlCol="0" anchor="t"/>
          <a:lstStyle/>
          <a:p>
            <a:pPr marL="0" indent="0" algn="ctr">
              <a:lnSpc>
                <a:spcPts val="2250"/>
              </a:lnSpc>
              <a:buNone/>
            </a:pPr>
            <a:r>
              <a:rPr lang="en-US" sz="2250" dirty="0">
                <a:solidFill>
                  <a:srgbClr val="15213F"/>
                </a:solidFill>
                <a:latin typeface="Roboto Slab" pitchFamily="34" charset="0"/>
                <a:ea typeface="Roboto Slab" pitchFamily="34" charset="-122"/>
                <a:cs typeface="Roboto Slab" pitchFamily="34" charset="-120"/>
              </a:rPr>
              <a:t>3</a:t>
            </a:r>
            <a:endParaRPr lang="en-US" sz="2250" dirty="0"/>
          </a:p>
        </p:txBody>
      </p:sp>
      <p:sp>
        <p:nvSpPr>
          <p:cNvPr id="18" name="Text 15"/>
          <p:cNvSpPr/>
          <p:nvPr/>
        </p:nvSpPr>
        <p:spPr>
          <a:xfrm>
            <a:off x="9467374" y="3862864"/>
            <a:ext cx="2428042" cy="303371"/>
          </a:xfrm>
          <a:prstGeom prst="rect">
            <a:avLst/>
          </a:prstGeom>
          <a:noFill/>
          <a:ln/>
        </p:spPr>
        <p:txBody>
          <a:bodyPr wrap="none" lIns="0" tIns="0" rIns="0" bIns="0" rtlCol="0" anchor="t"/>
          <a:lstStyle/>
          <a:p>
            <a:pPr marL="0" indent="0" algn="ctr">
              <a:lnSpc>
                <a:spcPts val="2350"/>
              </a:lnSpc>
              <a:buNone/>
            </a:pPr>
            <a:r>
              <a:rPr lang="en-US" sz="1900" dirty="0">
                <a:solidFill>
                  <a:srgbClr val="15213F"/>
                </a:solidFill>
                <a:latin typeface="Roboto Slab" pitchFamily="34" charset="0"/>
                <a:ea typeface="Roboto Slab" pitchFamily="34" charset="-122"/>
                <a:cs typeface="Roboto Slab" pitchFamily="34" charset="-120"/>
              </a:rPr>
              <a:t>Haute Disponibilité</a:t>
            </a:r>
            <a:endParaRPr lang="en-US" sz="1900" dirty="0"/>
          </a:p>
        </p:txBody>
      </p:sp>
      <p:sp>
        <p:nvSpPr>
          <p:cNvPr id="19" name="Text 16"/>
          <p:cNvSpPr/>
          <p:nvPr/>
        </p:nvSpPr>
        <p:spPr>
          <a:xfrm>
            <a:off x="7606427" y="4282678"/>
            <a:ext cx="6149935" cy="621268"/>
          </a:xfrm>
          <a:prstGeom prst="rect">
            <a:avLst/>
          </a:prstGeom>
          <a:noFill/>
          <a:ln/>
        </p:spPr>
        <p:txBody>
          <a:bodyPr wrap="square" lIns="0" tIns="0" rIns="0" bIns="0" rtlCol="0" anchor="t"/>
          <a:lstStyle/>
          <a:p>
            <a:pPr marL="0" indent="0" algn="ctr">
              <a:lnSpc>
                <a:spcPts val="2400"/>
              </a:lnSpc>
              <a:buNone/>
            </a:pPr>
            <a:r>
              <a:rPr lang="en-US" sz="1500" dirty="0">
                <a:solidFill>
                  <a:srgbClr val="15213F"/>
                </a:solidFill>
                <a:latin typeface="Roboto" pitchFamily="34" charset="0"/>
                <a:ea typeface="Roboto" pitchFamily="34" charset="-122"/>
                <a:cs typeface="Roboto" pitchFamily="34" charset="-120"/>
              </a:rPr>
              <a:t>Grâce à leur conception distribuée, les bases NoSQL offrent une haute disponibilité et une tolérance aux pannes.</a:t>
            </a:r>
            <a:endParaRPr lang="en-US" sz="1500" dirty="0"/>
          </a:p>
        </p:txBody>
      </p:sp>
      <p:pic>
        <p:nvPicPr>
          <p:cNvPr id="20" name="Image 19">
            <a:extLst>
              <a:ext uri="{FF2B5EF4-FFF2-40B4-BE49-F238E27FC236}">
                <a16:creationId xmlns:a16="http://schemas.microsoft.com/office/drawing/2014/main" id="{328BC4EF-CAE2-2527-5253-33B1988DCD11}"/>
              </a:ext>
            </a:extLst>
          </p:cNvPr>
          <p:cNvPicPr>
            <a:picLocks noChangeAspect="1"/>
          </p:cNvPicPr>
          <p:nvPr/>
        </p:nvPicPr>
        <p:blipFill>
          <a:blip r:embed="rId4"/>
          <a:stretch>
            <a:fillRect/>
          </a:stretch>
        </p:blipFill>
        <p:spPr>
          <a:xfrm>
            <a:off x="11683982" y="7765525"/>
            <a:ext cx="2946418" cy="334345"/>
          </a:xfrm>
          <a:prstGeom prst="rect">
            <a:avLst/>
          </a:prstGeom>
        </p:spPr>
      </p:pic>
      <p:sp>
        <p:nvSpPr>
          <p:cNvPr id="21" name="ZoneTexte 20">
            <a:extLst>
              <a:ext uri="{FF2B5EF4-FFF2-40B4-BE49-F238E27FC236}">
                <a16:creationId xmlns:a16="http://schemas.microsoft.com/office/drawing/2014/main" id="{9786E25B-EB09-9CC2-643B-963044FDF98F}"/>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11</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975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Conformité BASE</a:t>
            </a:r>
            <a:endParaRPr lang="en-US" sz="4450" dirty="0"/>
          </a:p>
        </p:txBody>
      </p:sp>
      <p:sp>
        <p:nvSpPr>
          <p:cNvPr id="4" name="Shape 1"/>
          <p:cNvSpPr/>
          <p:nvPr/>
        </p:nvSpPr>
        <p:spPr>
          <a:xfrm>
            <a:off x="793790" y="1948696"/>
            <a:ext cx="3664863" cy="2395657"/>
          </a:xfrm>
          <a:prstGeom prst="roundRect">
            <a:avLst>
              <a:gd name="adj" fmla="val 1420"/>
            </a:avLst>
          </a:prstGeom>
          <a:solidFill>
            <a:srgbClr val="E9ECF2"/>
          </a:solidFill>
          <a:ln/>
        </p:spPr>
        <p:txBody>
          <a:bodyPr/>
          <a:lstStyle/>
          <a:p>
            <a:endParaRPr lang="fr-FR"/>
          </a:p>
        </p:txBody>
      </p:sp>
      <p:sp>
        <p:nvSpPr>
          <p:cNvPr id="5" name="Text 2"/>
          <p:cNvSpPr/>
          <p:nvPr/>
        </p:nvSpPr>
        <p:spPr>
          <a:xfrm>
            <a:off x="1020604" y="21755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Disponibilité</a:t>
            </a:r>
            <a:endParaRPr lang="en-US" sz="2200" dirty="0"/>
          </a:p>
        </p:txBody>
      </p:sp>
      <p:sp>
        <p:nvSpPr>
          <p:cNvPr id="6" name="Text 3"/>
          <p:cNvSpPr/>
          <p:nvPr/>
        </p:nvSpPr>
        <p:spPr>
          <a:xfrm>
            <a:off x="1020604" y="2665928"/>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bases NoSQL privilégient la disponibilité au détriment de la cohérence stricte.</a:t>
            </a:r>
            <a:endParaRPr lang="en-US" sz="1750" dirty="0"/>
          </a:p>
        </p:txBody>
      </p:sp>
      <p:sp>
        <p:nvSpPr>
          <p:cNvPr id="7" name="Shape 4"/>
          <p:cNvSpPr/>
          <p:nvPr/>
        </p:nvSpPr>
        <p:spPr>
          <a:xfrm>
            <a:off x="4685467" y="1948696"/>
            <a:ext cx="3664863" cy="2395657"/>
          </a:xfrm>
          <a:prstGeom prst="roundRect">
            <a:avLst>
              <a:gd name="adj" fmla="val 1420"/>
            </a:avLst>
          </a:prstGeom>
          <a:solidFill>
            <a:srgbClr val="E9ECF2"/>
          </a:solidFill>
          <a:ln/>
        </p:spPr>
        <p:txBody>
          <a:bodyPr/>
          <a:lstStyle/>
          <a:p>
            <a:endParaRPr lang="fr-FR"/>
          </a:p>
        </p:txBody>
      </p:sp>
      <p:sp>
        <p:nvSpPr>
          <p:cNvPr id="8" name="Text 5"/>
          <p:cNvSpPr/>
          <p:nvPr/>
        </p:nvSpPr>
        <p:spPr>
          <a:xfrm>
            <a:off x="4912281" y="2175510"/>
            <a:ext cx="2953464"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Tolérance aux Pannes</a:t>
            </a:r>
            <a:endParaRPr lang="en-US" sz="2200" dirty="0"/>
          </a:p>
        </p:txBody>
      </p:sp>
      <p:sp>
        <p:nvSpPr>
          <p:cNvPr id="9" name="Text 6"/>
          <p:cNvSpPr/>
          <p:nvPr/>
        </p:nvSpPr>
        <p:spPr>
          <a:xfrm>
            <a:off x="4912281" y="2665928"/>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Elles sont conçues pour continuer à fonctionner même en cas de défaillances de nœuds.</a:t>
            </a:r>
            <a:endParaRPr lang="en-US" sz="1750" dirty="0"/>
          </a:p>
        </p:txBody>
      </p:sp>
      <p:sp>
        <p:nvSpPr>
          <p:cNvPr id="10" name="Shape 7"/>
          <p:cNvSpPr/>
          <p:nvPr/>
        </p:nvSpPr>
        <p:spPr>
          <a:xfrm>
            <a:off x="793790" y="4571167"/>
            <a:ext cx="3664863" cy="2758559"/>
          </a:xfrm>
          <a:prstGeom prst="roundRect">
            <a:avLst>
              <a:gd name="adj" fmla="val 1233"/>
            </a:avLst>
          </a:prstGeom>
          <a:solidFill>
            <a:srgbClr val="E9ECF2"/>
          </a:solidFill>
          <a:ln/>
        </p:spPr>
        <p:txBody>
          <a:bodyPr/>
          <a:lstStyle/>
          <a:p>
            <a:endParaRPr lang="fr-FR"/>
          </a:p>
        </p:txBody>
      </p:sp>
      <p:sp>
        <p:nvSpPr>
          <p:cNvPr id="11" name="Text 8"/>
          <p:cNvSpPr/>
          <p:nvPr/>
        </p:nvSpPr>
        <p:spPr>
          <a:xfrm>
            <a:off x="1020604" y="47979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Évolution Rapide</a:t>
            </a:r>
            <a:endParaRPr lang="en-US" sz="2200" dirty="0"/>
          </a:p>
        </p:txBody>
      </p:sp>
      <p:sp>
        <p:nvSpPr>
          <p:cNvPr id="12" name="Text 9"/>
          <p:cNvSpPr/>
          <p:nvPr/>
        </p:nvSpPr>
        <p:spPr>
          <a:xfrm>
            <a:off x="1020604" y="528839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Leur flexibilité leur permet de s'adapter rapidement aux changements des besoins et des charges de travail.</a:t>
            </a:r>
            <a:endParaRPr lang="en-US" sz="1750" dirty="0"/>
          </a:p>
        </p:txBody>
      </p:sp>
      <p:sp>
        <p:nvSpPr>
          <p:cNvPr id="13" name="Shape 10"/>
          <p:cNvSpPr/>
          <p:nvPr/>
        </p:nvSpPr>
        <p:spPr>
          <a:xfrm>
            <a:off x="4685467" y="4571167"/>
            <a:ext cx="3664863" cy="2758559"/>
          </a:xfrm>
          <a:prstGeom prst="roundRect">
            <a:avLst>
              <a:gd name="adj" fmla="val 1233"/>
            </a:avLst>
          </a:prstGeom>
          <a:solidFill>
            <a:srgbClr val="E9ECF2"/>
          </a:solidFill>
          <a:ln/>
        </p:spPr>
        <p:txBody>
          <a:bodyPr/>
          <a:lstStyle/>
          <a:p>
            <a:endParaRPr lang="fr-FR"/>
          </a:p>
        </p:txBody>
      </p:sp>
      <p:sp>
        <p:nvSpPr>
          <p:cNvPr id="14" name="Text 11"/>
          <p:cNvSpPr/>
          <p:nvPr/>
        </p:nvSpPr>
        <p:spPr>
          <a:xfrm>
            <a:off x="4912281" y="47979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Scalabilité Élastique</a:t>
            </a:r>
            <a:endParaRPr lang="en-US" sz="2200" dirty="0"/>
          </a:p>
        </p:txBody>
      </p:sp>
      <p:sp>
        <p:nvSpPr>
          <p:cNvPr id="15" name="Text 12"/>
          <p:cNvSpPr/>
          <p:nvPr/>
        </p:nvSpPr>
        <p:spPr>
          <a:xfrm>
            <a:off x="4912281" y="5288399"/>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Elles peuvent être mises à l'échelle de manière transparente pour gérer des volumes de données croissants.</a:t>
            </a:r>
            <a:endParaRPr lang="en-US" sz="1750" dirty="0"/>
          </a:p>
        </p:txBody>
      </p:sp>
      <p:sp>
        <p:nvSpPr>
          <p:cNvPr id="16" name="ZoneTexte 15">
            <a:extLst>
              <a:ext uri="{FF2B5EF4-FFF2-40B4-BE49-F238E27FC236}">
                <a16:creationId xmlns:a16="http://schemas.microsoft.com/office/drawing/2014/main" id="{6D978011-D949-FEC9-C95B-29122C2AB1A0}"/>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12</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0425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Exemples des bases de données NoSQL</a:t>
            </a:r>
            <a:endParaRPr lang="en-US" sz="4450" dirty="0"/>
          </a:p>
        </p:txBody>
      </p:sp>
      <p:pic>
        <p:nvPicPr>
          <p:cNvPr id="4" name="Image 1" descr="preencoded.png"/>
          <p:cNvPicPr>
            <a:picLocks noChangeAspect="1"/>
          </p:cNvPicPr>
          <p:nvPr/>
        </p:nvPicPr>
        <p:blipFill>
          <a:blip r:embed="rId4"/>
          <a:stretch>
            <a:fillRect/>
          </a:stretch>
        </p:blipFill>
        <p:spPr>
          <a:xfrm>
            <a:off x="793790" y="2461974"/>
            <a:ext cx="566976" cy="566976"/>
          </a:xfrm>
          <a:prstGeom prst="rect">
            <a:avLst/>
          </a:prstGeom>
        </p:spPr>
      </p:pic>
      <p:sp>
        <p:nvSpPr>
          <p:cNvPr id="5" name="Text 1"/>
          <p:cNvSpPr/>
          <p:nvPr/>
        </p:nvSpPr>
        <p:spPr>
          <a:xfrm>
            <a:off x="793790"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MongoDB</a:t>
            </a:r>
            <a:endParaRPr lang="en-US" sz="2200" dirty="0"/>
          </a:p>
        </p:txBody>
      </p:sp>
      <p:sp>
        <p:nvSpPr>
          <p:cNvPr id="6" name="Text 2"/>
          <p:cNvSpPr/>
          <p:nvPr/>
        </p:nvSpPr>
        <p:spPr>
          <a:xfrm>
            <a:off x="793790" y="3746183"/>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orientée document, flexible et évolutive.</a:t>
            </a:r>
            <a:endParaRPr lang="en-US" sz="1750" dirty="0"/>
          </a:p>
        </p:txBody>
      </p:sp>
      <p:pic>
        <p:nvPicPr>
          <p:cNvPr id="7" name="Image 2" descr="preencoded.png"/>
          <p:cNvPicPr>
            <a:picLocks noChangeAspect="1"/>
          </p:cNvPicPr>
          <p:nvPr/>
        </p:nvPicPr>
        <p:blipFill>
          <a:blip r:embed="rId5"/>
          <a:stretch>
            <a:fillRect/>
          </a:stretch>
        </p:blipFill>
        <p:spPr>
          <a:xfrm>
            <a:off x="4742021" y="2461974"/>
            <a:ext cx="566976" cy="566976"/>
          </a:xfrm>
          <a:prstGeom prst="rect">
            <a:avLst/>
          </a:prstGeom>
        </p:spPr>
      </p:pic>
      <p:sp>
        <p:nvSpPr>
          <p:cNvPr id="8" name="Text 3"/>
          <p:cNvSpPr/>
          <p:nvPr/>
        </p:nvSpPr>
        <p:spPr>
          <a:xfrm>
            <a:off x="4742021"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Cassandra</a:t>
            </a:r>
            <a:endParaRPr lang="en-US" sz="2200" dirty="0"/>
          </a:p>
        </p:txBody>
      </p:sp>
      <p:sp>
        <p:nvSpPr>
          <p:cNvPr id="9" name="Text 4"/>
          <p:cNvSpPr/>
          <p:nvPr/>
        </p:nvSpPr>
        <p:spPr>
          <a:xfrm>
            <a:off x="4742021" y="3746183"/>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à large échelle, conçue pour la haute disponibilité.</a:t>
            </a:r>
            <a:endParaRPr lang="en-US" sz="1750" dirty="0"/>
          </a:p>
        </p:txBody>
      </p:sp>
      <p:pic>
        <p:nvPicPr>
          <p:cNvPr id="10" name="Image 3" descr="preencoded.png"/>
          <p:cNvPicPr>
            <a:picLocks noChangeAspect="1"/>
          </p:cNvPicPr>
          <p:nvPr/>
        </p:nvPicPr>
        <p:blipFill>
          <a:blip r:embed="rId6"/>
          <a:stretch>
            <a:fillRect/>
          </a:stretch>
        </p:blipFill>
        <p:spPr>
          <a:xfrm>
            <a:off x="793790" y="5152430"/>
            <a:ext cx="566976" cy="566976"/>
          </a:xfrm>
          <a:prstGeom prst="rect">
            <a:avLst/>
          </a:prstGeom>
        </p:spPr>
      </p:pic>
      <p:sp>
        <p:nvSpPr>
          <p:cNvPr id="11" name="Text 5"/>
          <p:cNvSpPr/>
          <p:nvPr/>
        </p:nvSpPr>
        <p:spPr>
          <a:xfrm>
            <a:off x="793790" y="59462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Redis</a:t>
            </a:r>
            <a:endParaRPr lang="en-US" sz="2200" dirty="0"/>
          </a:p>
        </p:txBody>
      </p:sp>
      <p:sp>
        <p:nvSpPr>
          <p:cNvPr id="12" name="Text 6"/>
          <p:cNvSpPr/>
          <p:nvPr/>
        </p:nvSpPr>
        <p:spPr>
          <a:xfrm>
            <a:off x="793790" y="6436638"/>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en mémoire, optimisée pour les opérations clé-valeur rapides.</a:t>
            </a:r>
            <a:endParaRPr lang="en-US" sz="1750" dirty="0"/>
          </a:p>
        </p:txBody>
      </p:sp>
      <p:pic>
        <p:nvPicPr>
          <p:cNvPr id="13" name="Image 4" descr="preencoded.png"/>
          <p:cNvPicPr>
            <a:picLocks noChangeAspect="1"/>
          </p:cNvPicPr>
          <p:nvPr/>
        </p:nvPicPr>
        <p:blipFill>
          <a:blip r:embed="rId7"/>
          <a:stretch>
            <a:fillRect/>
          </a:stretch>
        </p:blipFill>
        <p:spPr>
          <a:xfrm>
            <a:off x="4742021" y="5152430"/>
            <a:ext cx="566976" cy="566976"/>
          </a:xfrm>
          <a:prstGeom prst="rect">
            <a:avLst/>
          </a:prstGeom>
        </p:spPr>
      </p:pic>
      <p:sp>
        <p:nvSpPr>
          <p:cNvPr id="14" name="Text 7"/>
          <p:cNvSpPr/>
          <p:nvPr/>
        </p:nvSpPr>
        <p:spPr>
          <a:xfrm>
            <a:off x="4742021" y="59462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CouchDB</a:t>
            </a:r>
            <a:endParaRPr lang="en-US" sz="2200" dirty="0"/>
          </a:p>
        </p:txBody>
      </p:sp>
      <p:sp>
        <p:nvSpPr>
          <p:cNvPr id="15" name="Text 8"/>
          <p:cNvSpPr/>
          <p:nvPr/>
        </p:nvSpPr>
        <p:spPr>
          <a:xfrm>
            <a:off x="4742021" y="6436638"/>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orientée document, avec un accent mis sur la réplication.</a:t>
            </a:r>
            <a:endParaRPr lang="en-US" sz="1750" dirty="0"/>
          </a:p>
        </p:txBody>
      </p:sp>
      <p:sp>
        <p:nvSpPr>
          <p:cNvPr id="16" name="ZoneTexte 15">
            <a:extLst>
              <a:ext uri="{FF2B5EF4-FFF2-40B4-BE49-F238E27FC236}">
                <a16:creationId xmlns:a16="http://schemas.microsoft.com/office/drawing/2014/main" id="{B214221E-EF27-C042-5C03-A554C03C799B}"/>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13</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3257B8"/>
                </a:solidFill>
                <a:latin typeface="Roboto Slab" pitchFamily="34" charset="0"/>
                <a:ea typeface="Roboto Slab" pitchFamily="34" charset="-122"/>
                <a:cs typeface="Roboto Slab" pitchFamily="34" charset="-120"/>
              </a:rPr>
              <a:t>Comparaison entre le SQL et le NoSQL</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Modèle de Données</a:t>
            </a:r>
            <a:endParaRPr lang="en-US" sz="2150" dirty="0"/>
          </a:p>
        </p:txBody>
      </p:sp>
      <p:sp>
        <p:nvSpPr>
          <p:cNvPr id="6" name="Text 2"/>
          <p:cNvSpPr/>
          <p:nvPr/>
        </p:nvSpPr>
        <p:spPr>
          <a:xfrm>
            <a:off x="7695128" y="301835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SQL est relationnel, NoSQL est non-relationnel et flexible.</a:t>
            </a:r>
            <a:endParaRPr lang="en-US" sz="1700" dirty="0"/>
          </a:p>
        </p:txBody>
      </p:sp>
      <p:pic>
        <p:nvPicPr>
          <p:cNvPr id="7"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Scalabilité</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SQL a une scalabilité verticale, NoSQL a une scalabilité horizontale.</a:t>
            </a:r>
            <a:endParaRPr lang="en-US" sz="1700" dirty="0"/>
          </a:p>
        </p:txBody>
      </p:sp>
      <p:pic>
        <p:nvPicPr>
          <p:cNvPr id="10"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Cohérence</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SQL met l'accent sur la cohérence, NoSQL privilégie la disponibilité.</a:t>
            </a:r>
            <a:endParaRPr lang="en-US" sz="1700" dirty="0"/>
          </a:p>
        </p:txBody>
      </p:sp>
      <p:pic>
        <p:nvPicPr>
          <p:cNvPr id="13" name="Image 12">
            <a:extLst>
              <a:ext uri="{FF2B5EF4-FFF2-40B4-BE49-F238E27FC236}">
                <a16:creationId xmlns:a16="http://schemas.microsoft.com/office/drawing/2014/main" id="{B8BF5444-55B3-E622-0FCD-C6D58DB26150}"/>
              </a:ext>
            </a:extLst>
          </p:cNvPr>
          <p:cNvPicPr>
            <a:picLocks noChangeAspect="1"/>
          </p:cNvPicPr>
          <p:nvPr/>
        </p:nvPicPr>
        <p:blipFill>
          <a:blip r:embed="rId7"/>
          <a:stretch>
            <a:fillRect/>
          </a:stretch>
        </p:blipFill>
        <p:spPr>
          <a:xfrm>
            <a:off x="8026382" y="7391877"/>
            <a:ext cx="6604018" cy="749391"/>
          </a:xfrm>
          <a:prstGeom prst="rect">
            <a:avLst/>
          </a:prstGeom>
        </p:spPr>
      </p:pic>
      <p:sp>
        <p:nvSpPr>
          <p:cNvPr id="14" name="ZoneTexte 13">
            <a:extLst>
              <a:ext uri="{FF2B5EF4-FFF2-40B4-BE49-F238E27FC236}">
                <a16:creationId xmlns:a16="http://schemas.microsoft.com/office/drawing/2014/main" id="{93DA8FC8-22E5-A163-A5CF-19B270E7538A}"/>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14</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787760-4387-D155-5072-3436CAA7AE9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ZoneTexte 5">
            <a:extLst>
              <a:ext uri="{FF2B5EF4-FFF2-40B4-BE49-F238E27FC236}">
                <a16:creationId xmlns:a16="http://schemas.microsoft.com/office/drawing/2014/main" id="{23AA8667-4A6F-2AF2-0AFC-C471B119391E}"/>
              </a:ext>
            </a:extLst>
          </p:cNvPr>
          <p:cNvSpPr txBox="1"/>
          <p:nvPr/>
        </p:nvSpPr>
        <p:spPr>
          <a:xfrm>
            <a:off x="694665" y="2406127"/>
            <a:ext cx="3456993" cy="3686287"/>
          </a:xfrm>
          <a:prstGeom prst="rect">
            <a:avLst/>
          </a:prstGeom>
        </p:spPr>
        <p:txBody>
          <a:bodyPr vert="horz" lIns="91440" tIns="45720" rIns="91440" bIns="45720" rtlCol="0" anchor="t">
            <a:normAutofit fontScale="92500"/>
          </a:bodyPr>
          <a:lstStyle/>
          <a:p>
            <a:pPr algn="ctr">
              <a:lnSpc>
                <a:spcPct val="90000"/>
              </a:lnSpc>
              <a:spcBef>
                <a:spcPct val="0"/>
              </a:spcBef>
              <a:spcAft>
                <a:spcPts val="600"/>
              </a:spcAft>
            </a:pPr>
            <a:r>
              <a:rPr lang="en-US" sz="8000" b="1" kern="1200" dirty="0">
                <a:solidFill>
                  <a:srgbClr val="FFFFFF"/>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SQL </a:t>
            </a:r>
          </a:p>
          <a:p>
            <a:pPr algn="ctr">
              <a:lnSpc>
                <a:spcPct val="90000"/>
              </a:lnSpc>
              <a:spcBef>
                <a:spcPct val="0"/>
              </a:spcBef>
              <a:spcAft>
                <a:spcPts val="600"/>
              </a:spcAft>
            </a:pPr>
            <a:r>
              <a:rPr lang="en-US" sz="8000" b="1" kern="1200" dirty="0">
                <a:solidFill>
                  <a:srgbClr val="FFFFFF"/>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VS NoSQL </a:t>
            </a:r>
          </a:p>
        </p:txBody>
      </p:sp>
      <p:pic>
        <p:nvPicPr>
          <p:cNvPr id="5" name="Image 4">
            <a:extLst>
              <a:ext uri="{FF2B5EF4-FFF2-40B4-BE49-F238E27FC236}">
                <a16:creationId xmlns:a16="http://schemas.microsoft.com/office/drawing/2014/main" id="{04439D8D-A70C-64DF-B0C7-AE199B372548}"/>
              </a:ext>
            </a:extLst>
          </p:cNvPr>
          <p:cNvPicPr>
            <a:picLocks noChangeAspect="1"/>
          </p:cNvPicPr>
          <p:nvPr/>
        </p:nvPicPr>
        <p:blipFill>
          <a:blip r:embed="rId2"/>
          <a:stretch>
            <a:fillRect/>
          </a:stretch>
        </p:blipFill>
        <p:spPr>
          <a:xfrm>
            <a:off x="5076109" y="574454"/>
            <a:ext cx="9410804" cy="6752252"/>
          </a:xfrm>
          <a:prstGeom prst="rect">
            <a:avLst/>
          </a:prstGeom>
        </p:spPr>
      </p:pic>
      <p:sp>
        <p:nvSpPr>
          <p:cNvPr id="2" name="ZoneTexte 1">
            <a:extLst>
              <a:ext uri="{FF2B5EF4-FFF2-40B4-BE49-F238E27FC236}">
                <a16:creationId xmlns:a16="http://schemas.microsoft.com/office/drawing/2014/main" id="{96D027DE-4A94-8525-0224-ABF720B04D38}"/>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15</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608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096116" y="711120"/>
            <a:ext cx="10222883" cy="1417558"/>
          </a:xfrm>
          <a:prstGeom prst="rect">
            <a:avLst/>
          </a:prstGeom>
          <a:noFill/>
          <a:ln/>
        </p:spPr>
        <p:txBody>
          <a:bodyPr wrap="square" lIns="0" tIns="0" rIns="0" bIns="0" rtlCol="0" anchor="t"/>
          <a:lstStyle/>
          <a:p>
            <a:pPr marL="0" indent="0" algn="ctr">
              <a:lnSpc>
                <a:spcPts val="5550"/>
              </a:lnSpc>
              <a:buNone/>
            </a:pPr>
            <a:r>
              <a:rPr lang="en-US" sz="54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Étude SQL et NoSQL pour le </a:t>
            </a:r>
            <a:r>
              <a:rPr lang="en-US" sz="5400" dirty="0" err="1">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cas</a:t>
            </a:r>
            <a:r>
              <a:rPr lang="en-US" sz="54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 </a:t>
            </a:r>
            <a:r>
              <a:rPr lang="en-US" sz="5400" dirty="0" err="1">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d’usage</a:t>
            </a:r>
            <a:r>
              <a:rPr lang="en-US" sz="54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 : “Food Delivery”</a:t>
            </a:r>
            <a:endParaRPr lang="en-US" sz="5400" dirty="0">
              <a:effectLst>
                <a:outerShdw blurRad="38100" dist="38100" dir="2700000" algn="tl">
                  <a:srgbClr val="000000">
                    <a:alpha val="43137"/>
                  </a:srgbClr>
                </a:outerShdw>
              </a:effectLst>
            </a:endParaRPr>
          </a:p>
        </p:txBody>
      </p:sp>
      <p:sp>
        <p:nvSpPr>
          <p:cNvPr id="4" name="Text 1"/>
          <p:cNvSpPr/>
          <p:nvPr/>
        </p:nvSpPr>
        <p:spPr>
          <a:xfrm>
            <a:off x="975241" y="3021495"/>
            <a:ext cx="13028227" cy="1417558"/>
          </a:xfrm>
          <a:prstGeom prst="rect">
            <a:avLst/>
          </a:prstGeom>
          <a:noFill/>
          <a:ln/>
        </p:spPr>
        <p:txBody>
          <a:bodyPr wrap="square" lIns="0" tIns="0" rIns="0" bIns="0" rtlCol="0" anchor="t"/>
          <a:lstStyle/>
          <a:p>
            <a:pPr>
              <a:lnSpc>
                <a:spcPts val="2850"/>
              </a:lnSpc>
            </a:pPr>
            <a:r>
              <a:rPr lang="en-US" sz="2400" b="1" dirty="0">
                <a:solidFill>
                  <a:srgbClr val="15213F"/>
                </a:solidFill>
                <a:latin typeface="Roboto" pitchFamily="34" charset="0"/>
                <a:ea typeface="Roboto" pitchFamily="34" charset="-122"/>
                <a:cs typeface="Roboto" pitchFamily="34" charset="-120"/>
              </a:rPr>
              <a:t>Dans </a:t>
            </a:r>
            <a:r>
              <a:rPr lang="en-US" sz="2400" b="1" dirty="0" err="1">
                <a:solidFill>
                  <a:srgbClr val="15213F"/>
                </a:solidFill>
                <a:latin typeface="Roboto" pitchFamily="34" charset="0"/>
                <a:ea typeface="Roboto" pitchFamily="34" charset="-122"/>
                <a:cs typeface="Roboto" pitchFamily="34" charset="-120"/>
              </a:rPr>
              <a:t>cette</a:t>
            </a:r>
            <a:r>
              <a:rPr lang="en-US" sz="2400" b="1" dirty="0">
                <a:solidFill>
                  <a:srgbClr val="15213F"/>
                </a:solidFill>
                <a:latin typeface="Roboto" pitchFamily="34" charset="0"/>
                <a:ea typeface="Roboto" pitchFamily="34" charset="-122"/>
                <a:cs typeface="Roboto" pitchFamily="34" charset="-120"/>
              </a:rPr>
              <a:t> section nous </a:t>
            </a:r>
            <a:r>
              <a:rPr lang="en-US" sz="2400" b="1" dirty="0" err="1">
                <a:solidFill>
                  <a:srgbClr val="15213F"/>
                </a:solidFill>
                <a:latin typeface="Roboto" pitchFamily="34" charset="0"/>
                <a:ea typeface="Roboto" pitchFamily="34" charset="-122"/>
                <a:cs typeface="Roboto" pitchFamily="34" charset="-120"/>
              </a:rPr>
              <a:t>allons</a:t>
            </a:r>
            <a:r>
              <a:rPr lang="en-US" sz="2400" b="1" dirty="0">
                <a:solidFill>
                  <a:srgbClr val="15213F"/>
                </a:solidFill>
                <a:latin typeface="Roboto" pitchFamily="34" charset="0"/>
                <a:ea typeface="Roboto" pitchFamily="34" charset="-122"/>
                <a:cs typeface="Roboto" pitchFamily="34" charset="-120"/>
              </a:rPr>
              <a:t> </a:t>
            </a:r>
            <a:r>
              <a:rPr lang="en-US" sz="2400" b="1" dirty="0" err="1">
                <a:solidFill>
                  <a:srgbClr val="15213F"/>
                </a:solidFill>
                <a:latin typeface="Roboto" pitchFamily="34" charset="0"/>
                <a:ea typeface="Roboto" pitchFamily="34" charset="-122"/>
                <a:cs typeface="Roboto" pitchFamily="34" charset="-120"/>
              </a:rPr>
              <a:t>découvrir</a:t>
            </a:r>
            <a:r>
              <a:rPr lang="en-US" sz="2400" b="1" dirty="0">
                <a:solidFill>
                  <a:srgbClr val="15213F"/>
                </a:solidFill>
                <a:latin typeface="Roboto" pitchFamily="34" charset="0"/>
                <a:ea typeface="Roboto" pitchFamily="34" charset="-122"/>
                <a:cs typeface="Roboto" pitchFamily="34" charset="-120"/>
              </a:rPr>
              <a:t> comment les bases de données SQL et NoSQL peuvent être utilisées de manière complémentaire pour relever les défis </a:t>
            </a:r>
            <a:r>
              <a:rPr lang="en-US" sz="2400" b="1" dirty="0" err="1">
                <a:solidFill>
                  <a:srgbClr val="15213F"/>
                </a:solidFill>
                <a:latin typeface="Roboto" pitchFamily="34" charset="0"/>
                <a:ea typeface="Roboto" pitchFamily="34" charset="-122"/>
                <a:cs typeface="Roboto" pitchFamily="34" charset="-120"/>
              </a:rPr>
              <a:t>uniques</a:t>
            </a:r>
            <a:r>
              <a:rPr lang="en-US" sz="2400" b="1" dirty="0">
                <a:solidFill>
                  <a:srgbClr val="15213F"/>
                </a:solidFill>
                <a:latin typeface="Roboto" pitchFamily="34" charset="0"/>
                <a:ea typeface="Roboto" pitchFamily="34" charset="-122"/>
                <a:cs typeface="Roboto" pitchFamily="34" charset="-120"/>
              </a:rPr>
              <a:t> dans le context de Food Delivery. </a:t>
            </a:r>
          </a:p>
          <a:p>
            <a:pPr>
              <a:lnSpc>
                <a:spcPts val="2850"/>
              </a:lnSpc>
            </a:pPr>
            <a:r>
              <a:rPr lang="en-US" sz="2400" b="1" dirty="0" err="1">
                <a:solidFill>
                  <a:srgbClr val="15213F"/>
                </a:solidFill>
                <a:latin typeface="Roboto" pitchFamily="34" charset="0"/>
                <a:ea typeface="Roboto" pitchFamily="34" charset="-122"/>
                <a:cs typeface="Roboto" pitchFamily="34" charset="-120"/>
              </a:rPr>
              <a:t>Explorons</a:t>
            </a:r>
            <a:r>
              <a:rPr lang="en-US" sz="2400" b="1" dirty="0">
                <a:solidFill>
                  <a:srgbClr val="15213F"/>
                </a:solidFill>
                <a:latin typeface="Roboto" pitchFamily="34" charset="0"/>
                <a:ea typeface="Roboto" pitchFamily="34" charset="-122"/>
                <a:cs typeface="Roboto" pitchFamily="34" charset="-120"/>
              </a:rPr>
              <a:t> ensemble les avantages et les limites de </a:t>
            </a:r>
            <a:r>
              <a:rPr lang="en-US" sz="2400" b="1" dirty="0" err="1">
                <a:solidFill>
                  <a:srgbClr val="15213F"/>
                </a:solidFill>
                <a:latin typeface="Roboto" pitchFamily="34" charset="0"/>
                <a:ea typeface="Roboto" pitchFamily="34" charset="-122"/>
                <a:cs typeface="Roboto" pitchFamily="34" charset="-120"/>
              </a:rPr>
              <a:t>chaque</a:t>
            </a:r>
            <a:r>
              <a:rPr lang="en-US" sz="2400" b="1" dirty="0">
                <a:solidFill>
                  <a:srgbClr val="15213F"/>
                </a:solidFill>
                <a:latin typeface="Roboto" pitchFamily="34" charset="0"/>
                <a:ea typeface="Roboto" pitchFamily="34" charset="-122"/>
                <a:cs typeface="Roboto" pitchFamily="34" charset="-120"/>
              </a:rPr>
              <a:t> </a:t>
            </a:r>
            <a:r>
              <a:rPr lang="en-US" sz="2400" b="1" dirty="0" err="1">
                <a:solidFill>
                  <a:srgbClr val="15213F"/>
                </a:solidFill>
                <a:latin typeface="Roboto" pitchFamily="34" charset="0"/>
                <a:ea typeface="Roboto" pitchFamily="34" charset="-122"/>
                <a:cs typeface="Roboto" pitchFamily="34" charset="-120"/>
              </a:rPr>
              <a:t>approche</a:t>
            </a:r>
            <a:r>
              <a:rPr lang="en-US" sz="2400" b="1" dirty="0">
                <a:solidFill>
                  <a:srgbClr val="15213F"/>
                </a:solidFill>
                <a:latin typeface="Roboto" pitchFamily="34" charset="0"/>
                <a:ea typeface="Roboto" pitchFamily="34" charset="-122"/>
                <a:cs typeface="Roboto" pitchFamily="34" charset="-120"/>
              </a:rPr>
              <a:t>.</a:t>
            </a:r>
          </a:p>
          <a:p>
            <a:pPr marL="457200" indent="-457200">
              <a:lnSpc>
                <a:spcPts val="2850"/>
              </a:lnSpc>
              <a:buFont typeface="Arial" panose="020B0604020202020204" pitchFamily="34" charset="0"/>
              <a:buChar char="•"/>
            </a:pPr>
            <a:endParaRPr lang="en-US" sz="2400" b="1" dirty="0">
              <a:solidFill>
                <a:srgbClr val="15213F"/>
              </a:solidFill>
              <a:latin typeface="Roboto" pitchFamily="34" charset="0"/>
              <a:ea typeface="Roboto" pitchFamily="34" charset="-122"/>
              <a:cs typeface="Roboto" pitchFamily="34" charset="-120"/>
            </a:endParaRPr>
          </a:p>
          <a:p>
            <a:endParaRPr lang="en-US" sz="1600" dirty="0"/>
          </a:p>
        </p:txBody>
      </p:sp>
      <p:sp>
        <p:nvSpPr>
          <p:cNvPr id="5" name="Shape 2"/>
          <p:cNvSpPr/>
          <p:nvPr/>
        </p:nvSpPr>
        <p:spPr>
          <a:xfrm>
            <a:off x="793790" y="5846921"/>
            <a:ext cx="362903" cy="362903"/>
          </a:xfrm>
          <a:prstGeom prst="roundRect">
            <a:avLst>
              <a:gd name="adj" fmla="val 25194296"/>
            </a:avLst>
          </a:prstGeom>
          <a:noFill/>
          <a:ln w="7620">
            <a:solidFill>
              <a:srgbClr val="FFFFFF"/>
            </a:solidFill>
            <a:prstDash val="solid"/>
          </a:ln>
        </p:spPr>
        <p:txBody>
          <a:bodyPr/>
          <a:lstStyle/>
          <a:p>
            <a:endParaRPr lang="fr-FR"/>
          </a:p>
        </p:txBody>
      </p:sp>
      <p:sp>
        <p:nvSpPr>
          <p:cNvPr id="2" name="ZoneTexte 1">
            <a:extLst>
              <a:ext uri="{FF2B5EF4-FFF2-40B4-BE49-F238E27FC236}">
                <a16:creationId xmlns:a16="http://schemas.microsoft.com/office/drawing/2014/main" id="{FB79DE77-B69A-15D0-2D45-70B252874876}"/>
              </a:ext>
            </a:extLst>
          </p:cNvPr>
          <p:cNvSpPr txBox="1"/>
          <p:nvPr/>
        </p:nvSpPr>
        <p:spPr>
          <a:xfrm>
            <a:off x="999198" y="4914373"/>
            <a:ext cx="12617410" cy="2862322"/>
          </a:xfrm>
          <a:prstGeom prst="rect">
            <a:avLst/>
          </a:prstGeom>
          <a:noFill/>
          <a:ln w="38100">
            <a:solidFill>
              <a:srgbClr val="0070C0"/>
            </a:solidFill>
          </a:ln>
        </p:spPr>
        <p:txBody>
          <a:bodyPr wrap="square" rtlCol="0">
            <a:spAutoFit/>
          </a:bodyPr>
          <a:lstStyle/>
          <a:p>
            <a:endParaRPr lang="fr-FR" sz="2800" b="1" dirty="0">
              <a:effectLst>
                <a:outerShdw blurRad="38100" dist="38100" dir="2700000" algn="tl">
                  <a:srgbClr val="000000">
                    <a:alpha val="43137"/>
                  </a:srgbClr>
                </a:outerShdw>
              </a:effectLst>
            </a:endParaRPr>
          </a:p>
          <a:p>
            <a:r>
              <a:rPr lang="fr-FR" sz="2800" b="1" dirty="0">
                <a:effectLst>
                  <a:outerShdw blurRad="38100" dist="38100" dir="2700000" algn="tl">
                    <a:srgbClr val="000000">
                      <a:alpha val="43137"/>
                    </a:srgbClr>
                  </a:outerShdw>
                </a:effectLst>
              </a:rPr>
              <a:t>Ci-dessous les liens vers la base de données , le notebook ou on a utilisé l’API de MongoDB , et puis un fichier Word  pour les requêtes exécutés sur MySQL: </a:t>
            </a:r>
            <a:endParaRPr lang="fr-FR" sz="2800" b="1" dirty="0">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endParaRPr>
          </a:p>
          <a:p>
            <a:endParaRPr lang="fr-FR" sz="2400" dirty="0">
              <a:solidFill>
                <a:srgbClr val="0563C1"/>
              </a:solidFill>
              <a:hlinkClick r:id="rId3">
                <a:extLst>
                  <a:ext uri="{A12FA001-AC4F-418D-AE19-62706E023703}">
                    <ahyp:hlinkClr xmlns:ahyp="http://schemas.microsoft.com/office/drawing/2018/hyperlinkcolor" val="tx"/>
                  </a:ext>
                </a:extLst>
              </a:hlinkClick>
            </a:endParaRPr>
          </a:p>
          <a:p>
            <a:pPr marL="742950" lvl="1" indent="-285750">
              <a:buFont typeface="Arial" panose="020B0604020202020204" pitchFamily="34" charset="0"/>
              <a:buChar char="•"/>
            </a:pPr>
            <a:r>
              <a:rPr lang="fr-FR" sz="2400" b="1" dirty="0">
                <a:solidFill>
                  <a:srgbClr val="0563C1"/>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Food_order_database</a:t>
            </a:r>
            <a:endParaRPr lang="fr-FR" sz="2400" b="1" dirty="0">
              <a:solidFill>
                <a:srgbClr val="0563C1"/>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fr-FR" sz="2400" b="1" dirty="0">
                <a:solidFill>
                  <a:srgbClr val="0563C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Requetes_MySQL</a:t>
            </a:r>
            <a:endParaRPr lang="fr-FR" sz="2400" b="1" dirty="0">
              <a:solidFill>
                <a:srgbClr val="0563C1"/>
              </a:solidFill>
              <a:effectLst>
                <a:outerShdw blurRad="38100" dist="38100" dir="2700000" algn="tl">
                  <a:srgbClr val="000000">
                    <a:alpha val="43137"/>
                  </a:srgbClr>
                </a:outerShdw>
              </a:effectLst>
            </a:endParaRPr>
          </a:p>
          <a:p>
            <a:endParaRPr lang="fr-FR" sz="2400" b="1" dirty="0">
              <a:effectLst>
                <a:outerShdw blurRad="38100" dist="38100" dir="2700000" algn="tl">
                  <a:srgbClr val="000000">
                    <a:alpha val="43137"/>
                  </a:srgbClr>
                </a:outerShdw>
              </a:effectLst>
            </a:endParaRPr>
          </a:p>
        </p:txBody>
      </p:sp>
      <p:sp>
        <p:nvSpPr>
          <p:cNvPr id="6" name="ZoneTexte 5">
            <a:extLst>
              <a:ext uri="{FF2B5EF4-FFF2-40B4-BE49-F238E27FC236}">
                <a16:creationId xmlns:a16="http://schemas.microsoft.com/office/drawing/2014/main" id="{7DB6C15D-DDD2-875A-4330-6311306E7A6E}"/>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16</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8993CB5-BABB-924F-45EC-57F36A631E75}"/>
              </a:ext>
            </a:extLst>
          </p:cNvPr>
          <p:cNvSpPr txBox="1"/>
          <p:nvPr/>
        </p:nvSpPr>
        <p:spPr>
          <a:xfrm>
            <a:off x="347782" y="1931300"/>
            <a:ext cx="12148595" cy="707886"/>
          </a:xfrm>
          <a:prstGeom prst="rect">
            <a:avLst/>
          </a:prstGeom>
          <a:noFill/>
        </p:spPr>
        <p:txBody>
          <a:bodyPr wrap="square">
            <a:spAutoFit/>
          </a:bodyPr>
          <a:lstStyle/>
          <a:p>
            <a:r>
              <a:rPr lang="fr-MA" sz="2000" b="1" dirty="0"/>
              <a:t> Contexte du Cas d’Usage</a:t>
            </a:r>
          </a:p>
          <a:p>
            <a:r>
              <a:rPr lang="fr-MA" sz="2000" dirty="0"/>
              <a:t>Le secteur de la livraison de repas implique une gestion complexe et dynamique des données :</a:t>
            </a:r>
          </a:p>
        </p:txBody>
      </p:sp>
      <p:sp>
        <p:nvSpPr>
          <p:cNvPr id="5" name="ZoneTexte 4">
            <a:extLst>
              <a:ext uri="{FF2B5EF4-FFF2-40B4-BE49-F238E27FC236}">
                <a16:creationId xmlns:a16="http://schemas.microsoft.com/office/drawing/2014/main" id="{48193FF1-6E22-6820-C717-EA02EF8243B2}"/>
              </a:ext>
            </a:extLst>
          </p:cNvPr>
          <p:cNvSpPr txBox="1"/>
          <p:nvPr/>
        </p:nvSpPr>
        <p:spPr>
          <a:xfrm>
            <a:off x="1981200" y="256323"/>
            <a:ext cx="10896600" cy="1323439"/>
          </a:xfrm>
          <a:prstGeom prst="rect">
            <a:avLst/>
          </a:prstGeom>
          <a:noFill/>
        </p:spPr>
        <p:txBody>
          <a:bodyPr wrap="square">
            <a:spAutoFit/>
          </a:bodyPr>
          <a:lstStyle/>
          <a:p>
            <a:pPr algn="ctr"/>
            <a:r>
              <a:rPr lang="fr-MA" sz="4000" b="1" dirty="0">
                <a:solidFill>
                  <a:srgbClr val="0070C0"/>
                </a:solidFill>
              </a:rPr>
              <a:t>Analyse Comparative des Bases de Données SQL et NoSQL pour le Cas d’Usage "Food Delivery"</a:t>
            </a:r>
          </a:p>
        </p:txBody>
      </p:sp>
      <p:graphicFrame>
        <p:nvGraphicFramePr>
          <p:cNvPr id="8" name="Diagramme 7">
            <a:extLst>
              <a:ext uri="{FF2B5EF4-FFF2-40B4-BE49-F238E27FC236}">
                <a16:creationId xmlns:a16="http://schemas.microsoft.com/office/drawing/2014/main" id="{46DED8C0-EA9D-791F-42E8-B69BCC5B3F04}"/>
              </a:ext>
            </a:extLst>
          </p:cNvPr>
          <p:cNvGraphicFramePr/>
          <p:nvPr>
            <p:extLst>
              <p:ext uri="{D42A27DB-BD31-4B8C-83A1-F6EECF244321}">
                <p14:modId xmlns:p14="http://schemas.microsoft.com/office/powerpoint/2010/main" val="3647902388"/>
              </p:ext>
            </p:extLst>
          </p:nvPr>
        </p:nvGraphicFramePr>
        <p:xfrm>
          <a:off x="1076445" y="2990725"/>
          <a:ext cx="12148595" cy="5058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id="{27712C02-CA6E-FBFC-69F9-5CA9403440EF}"/>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17</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8026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38490" y="1600160"/>
            <a:ext cx="8646438"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Exigences métier du cas d'usage</a:t>
            </a:r>
            <a:endParaRPr lang="en-US" sz="4450" dirty="0"/>
          </a:p>
        </p:txBody>
      </p:sp>
      <p:sp>
        <p:nvSpPr>
          <p:cNvPr id="3" name="Text 1"/>
          <p:cNvSpPr/>
          <p:nvPr/>
        </p:nvSpPr>
        <p:spPr>
          <a:xfrm>
            <a:off x="1103006" y="3815715"/>
            <a:ext cx="2835235" cy="354330"/>
          </a:xfrm>
          <a:prstGeom prst="rect">
            <a:avLst/>
          </a:prstGeom>
          <a:noFill/>
          <a:ln/>
        </p:spPr>
        <p:txBody>
          <a:bodyPr wrap="none" lIns="0" tIns="0" rIns="0" bIns="0" rtlCol="0" anchor="t"/>
          <a:lstStyle/>
          <a:p>
            <a:pPr>
              <a:lnSpc>
                <a:spcPts val="2750"/>
              </a:lnSpc>
            </a:pPr>
            <a:r>
              <a:rPr lang="en-US" sz="28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Nature des données</a:t>
            </a:r>
            <a:endParaRPr lang="en-US" sz="2800" dirty="0">
              <a:effectLst>
                <a:outerShdw blurRad="38100" dist="38100" dir="2700000" algn="tl">
                  <a:srgbClr val="000000">
                    <a:alpha val="43137"/>
                  </a:srgbClr>
                </a:outerShdw>
              </a:effectLst>
            </a:endParaRPr>
          </a:p>
        </p:txBody>
      </p:sp>
      <p:graphicFrame>
        <p:nvGraphicFramePr>
          <p:cNvPr id="9" name="Diagramme 8">
            <a:extLst>
              <a:ext uri="{FF2B5EF4-FFF2-40B4-BE49-F238E27FC236}">
                <a16:creationId xmlns:a16="http://schemas.microsoft.com/office/drawing/2014/main" id="{03078267-5050-1581-7296-5C44C03DB5DB}"/>
              </a:ext>
            </a:extLst>
          </p:cNvPr>
          <p:cNvGraphicFramePr/>
          <p:nvPr>
            <p:extLst>
              <p:ext uri="{D42A27DB-BD31-4B8C-83A1-F6EECF244321}">
                <p14:modId xmlns:p14="http://schemas.microsoft.com/office/powerpoint/2010/main" val="3540928175"/>
              </p:ext>
            </p:extLst>
          </p:nvPr>
        </p:nvGraphicFramePr>
        <p:xfrm>
          <a:off x="996990" y="4595639"/>
          <a:ext cx="3978116" cy="108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3"/>
          <p:cNvSpPr/>
          <p:nvPr/>
        </p:nvSpPr>
        <p:spPr>
          <a:xfrm>
            <a:off x="5642144" y="3815715"/>
            <a:ext cx="2835235" cy="354330"/>
          </a:xfrm>
          <a:prstGeom prst="rect">
            <a:avLst/>
          </a:prstGeom>
          <a:noFill/>
          <a:ln/>
        </p:spPr>
        <p:txBody>
          <a:bodyPr wrap="none" lIns="0" tIns="0" rIns="0" bIns="0" rtlCol="0" anchor="t"/>
          <a:lstStyle/>
          <a:p>
            <a:pPr>
              <a:lnSpc>
                <a:spcPts val="2750"/>
              </a:lnSpc>
            </a:pPr>
            <a:r>
              <a:rPr lang="en-US" sz="28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Volume des données</a:t>
            </a:r>
            <a:endParaRPr lang="en-US" sz="2800" dirty="0">
              <a:effectLst>
                <a:outerShdw blurRad="38100" dist="38100" dir="2700000" algn="tl">
                  <a:srgbClr val="000000">
                    <a:alpha val="43137"/>
                  </a:srgbClr>
                </a:outerShdw>
              </a:effectLst>
            </a:endParaRPr>
          </a:p>
        </p:txBody>
      </p:sp>
      <p:graphicFrame>
        <p:nvGraphicFramePr>
          <p:cNvPr id="10" name="Diagramme 9">
            <a:extLst>
              <a:ext uri="{FF2B5EF4-FFF2-40B4-BE49-F238E27FC236}">
                <a16:creationId xmlns:a16="http://schemas.microsoft.com/office/drawing/2014/main" id="{BADB72E5-EB17-1371-74DA-84219A42C553}"/>
              </a:ext>
            </a:extLst>
          </p:cNvPr>
          <p:cNvGraphicFramePr/>
          <p:nvPr>
            <p:extLst>
              <p:ext uri="{D42A27DB-BD31-4B8C-83A1-F6EECF244321}">
                <p14:modId xmlns:p14="http://schemas.microsoft.com/office/powerpoint/2010/main" val="1021234522"/>
              </p:ext>
            </p:extLst>
          </p:nvPr>
        </p:nvGraphicFramePr>
        <p:xfrm>
          <a:off x="5536128" y="4595639"/>
          <a:ext cx="3978116" cy="10811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 5"/>
          <p:cNvSpPr/>
          <p:nvPr/>
        </p:nvSpPr>
        <p:spPr>
          <a:xfrm>
            <a:off x="10181283" y="3815715"/>
            <a:ext cx="2949416" cy="354330"/>
          </a:xfrm>
          <a:prstGeom prst="rect">
            <a:avLst/>
          </a:prstGeom>
          <a:noFill/>
          <a:ln/>
        </p:spPr>
        <p:txBody>
          <a:bodyPr wrap="none" lIns="0" tIns="0" rIns="0" bIns="0" rtlCol="0" anchor="t"/>
          <a:lstStyle/>
          <a:p>
            <a:pPr>
              <a:lnSpc>
                <a:spcPts val="2750"/>
              </a:lnSpc>
            </a:pPr>
            <a:r>
              <a:rPr lang="en-US" sz="2800" dirty="0">
                <a:solidFill>
                  <a:srgbClr val="3257B8"/>
                </a:solidFill>
                <a:effectLst>
                  <a:outerShdw blurRad="38100" dist="38100" dir="2700000" algn="tl">
                    <a:srgbClr val="000000">
                      <a:alpha val="43137"/>
                    </a:srgbClr>
                  </a:outerShdw>
                </a:effectLst>
                <a:latin typeface="Roboto Slab" pitchFamily="34" charset="0"/>
                <a:ea typeface="Roboto Slab" pitchFamily="34" charset="-122"/>
                <a:cs typeface="Roboto Slab" pitchFamily="34" charset="-120"/>
              </a:rPr>
              <a:t>Exigences spécifiques</a:t>
            </a:r>
            <a:endParaRPr lang="en-US" sz="2800" dirty="0">
              <a:effectLst>
                <a:outerShdw blurRad="38100" dist="38100" dir="2700000" algn="tl">
                  <a:srgbClr val="000000">
                    <a:alpha val="43137"/>
                  </a:srgbClr>
                </a:outerShdw>
              </a:effectLst>
            </a:endParaRPr>
          </a:p>
        </p:txBody>
      </p:sp>
      <p:graphicFrame>
        <p:nvGraphicFramePr>
          <p:cNvPr id="11" name="Diagramme 10">
            <a:extLst>
              <a:ext uri="{FF2B5EF4-FFF2-40B4-BE49-F238E27FC236}">
                <a16:creationId xmlns:a16="http://schemas.microsoft.com/office/drawing/2014/main" id="{B7606C97-7DBB-2529-5BF1-A454FD7AE176}"/>
              </a:ext>
            </a:extLst>
          </p:cNvPr>
          <p:cNvGraphicFramePr/>
          <p:nvPr>
            <p:extLst>
              <p:ext uri="{D42A27DB-BD31-4B8C-83A1-F6EECF244321}">
                <p14:modId xmlns:p14="http://schemas.microsoft.com/office/powerpoint/2010/main" val="2767129821"/>
              </p:ext>
            </p:extLst>
          </p:nvPr>
        </p:nvGraphicFramePr>
        <p:xfrm>
          <a:off x="10075267" y="4595639"/>
          <a:ext cx="3978116" cy="10887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ZoneTexte 3">
            <a:extLst>
              <a:ext uri="{FF2B5EF4-FFF2-40B4-BE49-F238E27FC236}">
                <a16:creationId xmlns:a16="http://schemas.microsoft.com/office/drawing/2014/main" id="{AB62CE55-D926-3B25-8362-57DFA5D06AE6}"/>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18</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640BC-E77C-302B-5791-3EF592EAE3E2}"/>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5903C4B7-9B6D-1073-3FBF-23595B984B5F}"/>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a:t>
            </a:r>
            <a:endParaRPr lang="fr-FR" sz="2000" b="1" dirty="0">
              <a:effectLst>
                <a:outerShdw blurRad="38100" dist="38100" dir="2700000" algn="tl">
                  <a:srgbClr val="000000">
                    <a:alpha val="43137"/>
                  </a:srgbClr>
                </a:outerShdw>
              </a:effectLst>
            </a:endParaRPr>
          </a:p>
        </p:txBody>
      </p:sp>
      <p:sp>
        <p:nvSpPr>
          <p:cNvPr id="4" name="ZoneTexte 3">
            <a:extLst>
              <a:ext uri="{FF2B5EF4-FFF2-40B4-BE49-F238E27FC236}">
                <a16:creationId xmlns:a16="http://schemas.microsoft.com/office/drawing/2014/main" id="{2E3F8FAF-5ACB-0648-B4C6-74D714A89D45}"/>
              </a:ext>
            </a:extLst>
          </p:cNvPr>
          <p:cNvSpPr txBox="1"/>
          <p:nvPr/>
        </p:nvSpPr>
        <p:spPr>
          <a:xfrm>
            <a:off x="1682990" y="928916"/>
            <a:ext cx="10741238" cy="821622"/>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6000" b="1" kern="1200" dirty="0" err="1">
                <a:solidFill>
                  <a:schemeClr val="tx1"/>
                </a:solidFill>
                <a:latin typeface="Amasis MT Pro Black" panose="02040A04050005020304" pitchFamily="18" charset="0"/>
                <a:ea typeface="+mj-ea"/>
                <a:cs typeface="+mj-cs"/>
              </a:rPr>
              <a:t>Sommair</a:t>
            </a:r>
            <a:r>
              <a:rPr lang="en-US" sz="6000" b="1" dirty="0" err="1">
                <a:latin typeface="Amasis MT Pro Black" panose="02040A04050005020304" pitchFamily="18" charset="0"/>
                <a:ea typeface="+mj-ea"/>
                <a:cs typeface="+mj-cs"/>
              </a:rPr>
              <a:t>e</a:t>
            </a:r>
            <a:r>
              <a:rPr lang="en-US" sz="6000" b="1" dirty="0">
                <a:latin typeface="Amasis MT Pro Black" panose="02040A04050005020304" pitchFamily="18" charset="0"/>
                <a:ea typeface="+mj-ea"/>
                <a:cs typeface="+mj-cs"/>
              </a:rPr>
              <a:t> </a:t>
            </a:r>
            <a:endParaRPr lang="en-US" sz="6000" b="1" kern="1200" dirty="0">
              <a:solidFill>
                <a:schemeClr val="tx1"/>
              </a:solidFill>
              <a:latin typeface="Amasis MT Pro Black" panose="02040A04050005020304" pitchFamily="18" charset="0"/>
              <a:ea typeface="+mj-ea"/>
              <a:cs typeface="+mj-cs"/>
            </a:endParaRPr>
          </a:p>
        </p:txBody>
      </p:sp>
      <p:pic>
        <p:nvPicPr>
          <p:cNvPr id="5" name="Image 4">
            <a:extLst>
              <a:ext uri="{FF2B5EF4-FFF2-40B4-BE49-F238E27FC236}">
                <a16:creationId xmlns:a16="http://schemas.microsoft.com/office/drawing/2014/main" id="{7E868DAF-84DD-DAD9-3AA7-324220334A6D}"/>
              </a:ext>
            </a:extLst>
          </p:cNvPr>
          <p:cNvPicPr>
            <a:picLocks noChangeAspect="1"/>
          </p:cNvPicPr>
          <p:nvPr/>
        </p:nvPicPr>
        <p:blipFill>
          <a:blip r:embed="rId2"/>
          <a:stretch>
            <a:fillRect/>
          </a:stretch>
        </p:blipFill>
        <p:spPr>
          <a:xfrm>
            <a:off x="-458878" y="-953557"/>
            <a:ext cx="3144022" cy="3144022"/>
          </a:xfrm>
          <a:prstGeom prst="rect">
            <a:avLst/>
          </a:prstGeom>
        </p:spPr>
      </p:pic>
      <p:sp>
        <p:nvSpPr>
          <p:cNvPr id="6" name="Text 0">
            <a:extLst>
              <a:ext uri="{FF2B5EF4-FFF2-40B4-BE49-F238E27FC236}">
                <a16:creationId xmlns:a16="http://schemas.microsoft.com/office/drawing/2014/main" id="{D2625AE9-30C4-AB4F-CA34-8175B0FC8F0F}"/>
              </a:ext>
            </a:extLst>
          </p:cNvPr>
          <p:cNvSpPr/>
          <p:nvPr/>
        </p:nvSpPr>
        <p:spPr>
          <a:xfrm>
            <a:off x="793790" y="1570078"/>
            <a:ext cx="9845181" cy="5730606"/>
          </a:xfrm>
          <a:prstGeom prst="rect">
            <a:avLst/>
          </a:prstGeom>
          <a:noFill/>
          <a:ln/>
        </p:spPr>
        <p:txBody>
          <a:bodyPr wrap="square" lIns="0" tIns="0" rIns="0" bIns="0" rtlCol="0" anchor="t"/>
          <a:lstStyle/>
          <a:p>
            <a:pPr marL="457200" indent="-457200">
              <a:lnSpc>
                <a:spcPts val="7700"/>
              </a:lnSpc>
              <a:buFont typeface="Arial" panose="020B0604020202020204" pitchFamily="34" charset="0"/>
              <a:buChar char="•"/>
            </a:pPr>
            <a:r>
              <a:rPr lang="en-US" sz="3200" dirty="0">
                <a:solidFill>
                  <a:srgbClr val="3257B8"/>
                </a:solidFill>
                <a:latin typeface="Roboto Slab" pitchFamily="34" charset="0"/>
                <a:ea typeface="Roboto Slab" pitchFamily="34" charset="-122"/>
                <a:cs typeface="Roboto Slab" pitchFamily="34" charset="-120"/>
              </a:rPr>
              <a:t>Les Bases de Données Relationnelles (SQL)</a:t>
            </a:r>
          </a:p>
          <a:p>
            <a:pPr marL="457200" indent="-457200">
              <a:lnSpc>
                <a:spcPts val="7700"/>
              </a:lnSpc>
              <a:buFont typeface="Arial" panose="020B0604020202020204" pitchFamily="34" charset="0"/>
              <a:buChar char="•"/>
            </a:pPr>
            <a:r>
              <a:rPr lang="en-US" sz="3200" dirty="0" err="1">
                <a:solidFill>
                  <a:srgbClr val="3257B8"/>
                </a:solidFill>
                <a:latin typeface="Roboto Slab" pitchFamily="34" charset="0"/>
                <a:ea typeface="Roboto Slab" pitchFamily="34" charset="-122"/>
                <a:cs typeface="Roboto Slab" pitchFamily="34" charset="-120"/>
              </a:rPr>
              <a:t>Définition</a:t>
            </a:r>
            <a:r>
              <a:rPr lang="en-US" sz="3200" dirty="0">
                <a:solidFill>
                  <a:srgbClr val="3257B8"/>
                </a:solidFill>
                <a:latin typeface="Roboto Slab" pitchFamily="34" charset="0"/>
                <a:ea typeface="Roboto Slab" pitchFamily="34" charset="-122"/>
                <a:cs typeface="Roboto Slab" pitchFamily="34" charset="-120"/>
              </a:rPr>
              <a:t> et principes de base</a:t>
            </a:r>
          </a:p>
          <a:p>
            <a:pPr marL="342900" indent="-342900">
              <a:lnSpc>
                <a:spcPts val="7700"/>
              </a:lnSpc>
              <a:buFont typeface="Arial" panose="020B0604020202020204" pitchFamily="34" charset="0"/>
              <a:buChar char="•"/>
            </a:pPr>
            <a:r>
              <a:rPr lang="en-US" sz="2400" dirty="0" err="1">
                <a:solidFill>
                  <a:srgbClr val="3257B8"/>
                </a:solidFill>
                <a:latin typeface="Roboto Slab" pitchFamily="34" charset="0"/>
                <a:ea typeface="Roboto Slab" pitchFamily="34" charset="-122"/>
                <a:cs typeface="Roboto Slab" pitchFamily="34" charset="-120"/>
              </a:rPr>
              <a:t>Modèle</a:t>
            </a:r>
            <a:r>
              <a:rPr lang="en-US" sz="2400" dirty="0">
                <a:solidFill>
                  <a:srgbClr val="3257B8"/>
                </a:solidFill>
                <a:latin typeface="Roboto Slab" pitchFamily="34" charset="0"/>
                <a:ea typeface="Roboto Slab" pitchFamily="34" charset="-122"/>
                <a:cs typeface="Roboto Slab" pitchFamily="34" charset="-120"/>
              </a:rPr>
              <a:t> de Données </a:t>
            </a:r>
            <a:r>
              <a:rPr lang="en-US" sz="2400" dirty="0" err="1">
                <a:solidFill>
                  <a:srgbClr val="3257B8"/>
                </a:solidFill>
                <a:latin typeface="Roboto Slab" pitchFamily="34" charset="0"/>
                <a:ea typeface="Roboto Slab" pitchFamily="34" charset="-122"/>
                <a:cs typeface="Roboto Slab" pitchFamily="34" charset="-120"/>
              </a:rPr>
              <a:t>Structuré</a:t>
            </a:r>
            <a:r>
              <a:rPr lang="en-US" sz="2400" dirty="0">
                <a:solidFill>
                  <a:srgbClr val="3257B8"/>
                </a:solidFill>
                <a:latin typeface="Roboto Slab" pitchFamily="34" charset="0"/>
                <a:ea typeface="Roboto Slab" pitchFamily="34" charset="-122"/>
                <a:cs typeface="Roboto Slab" pitchFamily="34" charset="-120"/>
              </a:rPr>
              <a:t> : Tables, </a:t>
            </a:r>
            <a:r>
              <a:rPr lang="en-US" sz="2400" dirty="0" err="1">
                <a:solidFill>
                  <a:srgbClr val="3257B8"/>
                </a:solidFill>
                <a:latin typeface="Roboto Slab" pitchFamily="34" charset="0"/>
                <a:ea typeface="Roboto Slab" pitchFamily="34" charset="-122"/>
                <a:cs typeface="Roboto Slab" pitchFamily="34" charset="-120"/>
              </a:rPr>
              <a:t>Schémas</a:t>
            </a:r>
            <a:r>
              <a:rPr lang="en-US" sz="2400" dirty="0">
                <a:solidFill>
                  <a:srgbClr val="3257B8"/>
                </a:solidFill>
                <a:latin typeface="Roboto Slab" pitchFamily="34" charset="0"/>
                <a:ea typeface="Roboto Slab" pitchFamily="34" charset="-122"/>
                <a:cs typeface="Roboto Slab" pitchFamily="34" charset="-120"/>
              </a:rPr>
              <a:t>, et Relations</a:t>
            </a:r>
          </a:p>
          <a:p>
            <a:pPr marL="342900" indent="-342900">
              <a:lnSpc>
                <a:spcPts val="7700"/>
              </a:lnSpc>
              <a:buFont typeface="Arial" panose="020B0604020202020204" pitchFamily="34" charset="0"/>
              <a:buChar char="•"/>
            </a:pPr>
            <a:r>
              <a:rPr lang="en-US" sz="2400" dirty="0" err="1">
                <a:solidFill>
                  <a:srgbClr val="3257B8"/>
                </a:solidFill>
                <a:latin typeface="Roboto Slab" pitchFamily="34" charset="0"/>
                <a:ea typeface="Roboto Slab" pitchFamily="34" charset="-122"/>
                <a:cs typeface="Roboto Slab" pitchFamily="34" charset="-120"/>
              </a:rPr>
              <a:t>Langage</a:t>
            </a:r>
            <a:r>
              <a:rPr lang="en-US" sz="2400">
                <a:solidFill>
                  <a:srgbClr val="3257B8"/>
                </a:solidFill>
                <a:latin typeface="Roboto Slab" pitchFamily="34" charset="0"/>
                <a:ea typeface="Roboto Slab" pitchFamily="34" charset="-122"/>
                <a:cs typeface="Roboto Slab" pitchFamily="34" charset="-120"/>
              </a:rPr>
              <a:t> SQL (Structured Query Language)</a:t>
            </a:r>
            <a:endParaRPr lang="en-US" sz="2400"/>
          </a:p>
          <a:p>
            <a:pPr marL="342900" indent="-342900">
              <a:lnSpc>
                <a:spcPts val="7700"/>
              </a:lnSpc>
              <a:buFont typeface="Arial" panose="020B0604020202020204" pitchFamily="34" charset="0"/>
              <a:buChar char="•"/>
            </a:pPr>
            <a:endParaRPr lang="en-US" sz="2400" dirty="0">
              <a:solidFill>
                <a:srgbClr val="3257B8"/>
              </a:solidFill>
              <a:latin typeface="Roboto Slab" pitchFamily="34" charset="0"/>
              <a:ea typeface="Roboto Slab" pitchFamily="34" charset="-122"/>
              <a:cs typeface="Roboto Slab" pitchFamily="34" charset="-120"/>
            </a:endParaRPr>
          </a:p>
          <a:p>
            <a:pPr marL="342900" indent="-342900">
              <a:lnSpc>
                <a:spcPts val="7700"/>
              </a:lnSpc>
              <a:buFont typeface="Arial" panose="020B0604020202020204" pitchFamily="34" charset="0"/>
              <a:buChar char="•"/>
            </a:pPr>
            <a:endParaRPr lang="en-US" sz="2400" dirty="0"/>
          </a:p>
          <a:p>
            <a:pPr>
              <a:lnSpc>
                <a:spcPts val="7700"/>
              </a:lnSpc>
            </a:pPr>
            <a:endParaRPr lang="en-US" sz="3200" dirty="0"/>
          </a:p>
          <a:p>
            <a:pPr marL="0" indent="0">
              <a:lnSpc>
                <a:spcPts val="7700"/>
              </a:lnSpc>
              <a:buNone/>
            </a:pPr>
            <a:endParaRPr lang="en-US" sz="3200" dirty="0"/>
          </a:p>
        </p:txBody>
      </p:sp>
      <p:sp>
        <p:nvSpPr>
          <p:cNvPr id="8" name="Text 0">
            <a:extLst>
              <a:ext uri="{FF2B5EF4-FFF2-40B4-BE49-F238E27FC236}">
                <a16:creationId xmlns:a16="http://schemas.microsoft.com/office/drawing/2014/main" id="{4B5294A2-C335-5B1A-378E-1B7F175306A8}"/>
              </a:ext>
            </a:extLst>
          </p:cNvPr>
          <p:cNvSpPr/>
          <p:nvPr/>
        </p:nvSpPr>
        <p:spPr>
          <a:xfrm>
            <a:off x="793789" y="3087264"/>
            <a:ext cx="7556421" cy="821622"/>
          </a:xfrm>
          <a:prstGeom prst="rect">
            <a:avLst/>
          </a:prstGeom>
          <a:noFill/>
          <a:ln/>
        </p:spPr>
        <p:txBody>
          <a:bodyPr wrap="square" lIns="0" tIns="0" rIns="0" bIns="0" rtlCol="0" anchor="t"/>
          <a:lstStyle/>
          <a:p>
            <a:pPr marL="0" indent="0">
              <a:lnSpc>
                <a:spcPts val="5550"/>
              </a:lnSpc>
              <a:buNone/>
            </a:pPr>
            <a:endParaRPr lang="en-US" sz="3200" dirty="0"/>
          </a:p>
        </p:txBody>
      </p:sp>
    </p:spTree>
    <p:extLst>
      <p:ext uri="{BB962C8B-B14F-4D97-AF65-F5344CB8AC3E}">
        <p14:creationId xmlns:p14="http://schemas.microsoft.com/office/powerpoint/2010/main" val="2379260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3826252" y="3406021"/>
            <a:ext cx="6064925"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Analyse des bases SQL</a:t>
            </a:r>
            <a:endParaRPr lang="en-US" sz="4450" dirty="0"/>
          </a:p>
        </p:txBody>
      </p:sp>
      <p:sp>
        <p:nvSpPr>
          <p:cNvPr id="4" name="Shape 1"/>
          <p:cNvSpPr/>
          <p:nvPr/>
        </p:nvSpPr>
        <p:spPr>
          <a:xfrm>
            <a:off x="416568" y="5063943"/>
            <a:ext cx="545754" cy="605984"/>
          </a:xfrm>
          <a:prstGeom prst="roundRect">
            <a:avLst>
              <a:gd name="adj" fmla="val 6667"/>
            </a:avLst>
          </a:prstGeom>
          <a:solidFill>
            <a:srgbClr val="E9ECF2"/>
          </a:solidFill>
          <a:ln/>
        </p:spPr>
        <p:txBody>
          <a:bodyPr/>
          <a:lstStyle/>
          <a:p>
            <a:endParaRPr lang="fr-FR" sz="2000"/>
          </a:p>
        </p:txBody>
      </p:sp>
      <p:sp>
        <p:nvSpPr>
          <p:cNvPr id="5" name="Text 2"/>
          <p:cNvSpPr/>
          <p:nvPr/>
        </p:nvSpPr>
        <p:spPr>
          <a:xfrm>
            <a:off x="601591" y="5180834"/>
            <a:ext cx="150000" cy="404084"/>
          </a:xfrm>
          <a:prstGeom prst="rect">
            <a:avLst/>
          </a:prstGeom>
          <a:noFill/>
          <a:ln/>
        </p:spPr>
        <p:txBody>
          <a:bodyPr wrap="none" lIns="0" tIns="0" rIns="0" bIns="0" rtlCol="0" anchor="t"/>
          <a:lstStyle/>
          <a:p>
            <a:pPr marL="0" indent="0" algn="ctr">
              <a:lnSpc>
                <a:spcPts val="2650"/>
              </a:lnSpc>
              <a:buNone/>
            </a:pPr>
            <a:r>
              <a:rPr lang="en-US" sz="2800" dirty="0">
                <a:solidFill>
                  <a:srgbClr val="15213F"/>
                </a:solidFill>
                <a:latin typeface="Roboto Slab" pitchFamily="34" charset="0"/>
                <a:ea typeface="Roboto Slab" pitchFamily="34" charset="-122"/>
                <a:cs typeface="Roboto Slab" pitchFamily="34" charset="-120"/>
              </a:rPr>
              <a:t>1</a:t>
            </a:r>
            <a:endParaRPr lang="en-US" sz="2800" dirty="0"/>
          </a:p>
        </p:txBody>
      </p:sp>
      <p:sp>
        <p:nvSpPr>
          <p:cNvPr id="6" name="Text 3"/>
          <p:cNvSpPr/>
          <p:nvPr/>
        </p:nvSpPr>
        <p:spPr>
          <a:xfrm>
            <a:off x="1153684" y="5093188"/>
            <a:ext cx="3032207" cy="420767"/>
          </a:xfrm>
          <a:prstGeom prst="rect">
            <a:avLst/>
          </a:prstGeom>
          <a:noFill/>
          <a:ln/>
        </p:spPr>
        <p:txBody>
          <a:bodyPr wrap="none" lIns="0" tIns="0" rIns="0" bIns="0" rtlCol="0" anchor="t"/>
          <a:lstStyle/>
          <a:p>
            <a:pPr marL="0" indent="0">
              <a:lnSpc>
                <a:spcPts val="2750"/>
              </a:lnSpc>
              <a:buNone/>
            </a:pPr>
            <a:r>
              <a:rPr lang="en-US" sz="2400" dirty="0">
                <a:solidFill>
                  <a:srgbClr val="15213F"/>
                </a:solidFill>
                <a:latin typeface="Roboto Slab" pitchFamily="34" charset="0"/>
                <a:ea typeface="Roboto Slab" pitchFamily="34" charset="-122"/>
                <a:cs typeface="Roboto Slab" pitchFamily="34" charset="-120"/>
              </a:rPr>
              <a:t>Avantages</a:t>
            </a:r>
            <a:endParaRPr lang="en-US" sz="2400" dirty="0"/>
          </a:p>
        </p:txBody>
      </p:sp>
      <p:sp>
        <p:nvSpPr>
          <p:cNvPr id="7" name="Text 4"/>
          <p:cNvSpPr/>
          <p:nvPr/>
        </p:nvSpPr>
        <p:spPr>
          <a:xfrm>
            <a:off x="1153684" y="5513956"/>
            <a:ext cx="6064925" cy="861894"/>
          </a:xfrm>
          <a:prstGeom prst="rect">
            <a:avLst/>
          </a:prstGeom>
          <a:noFill/>
          <a:ln/>
        </p:spPr>
        <p:txBody>
          <a:bodyPr wrap="square" lIns="0" tIns="0" rIns="0" bIns="0" rtlCol="0" anchor="t"/>
          <a:lstStyle/>
          <a:p>
            <a:pPr marL="0" indent="0">
              <a:lnSpc>
                <a:spcPts val="2850"/>
              </a:lnSpc>
              <a:buNone/>
            </a:pPr>
            <a:r>
              <a:rPr lang="en-US" dirty="0">
                <a:solidFill>
                  <a:srgbClr val="15213F"/>
                </a:solidFill>
                <a:latin typeface="Roboto" pitchFamily="34" charset="0"/>
                <a:ea typeface="Roboto" pitchFamily="34" charset="-122"/>
                <a:cs typeface="Roboto" pitchFamily="34" charset="-120"/>
              </a:rPr>
              <a:t>Gestion optimale des relations complexes, transactions fiables, requêtes complexes.</a:t>
            </a:r>
            <a:endParaRPr lang="en-US" dirty="0"/>
          </a:p>
        </p:txBody>
      </p:sp>
      <p:sp>
        <p:nvSpPr>
          <p:cNvPr id="8" name="Shape 5"/>
          <p:cNvSpPr/>
          <p:nvPr/>
        </p:nvSpPr>
        <p:spPr>
          <a:xfrm>
            <a:off x="7506562" y="5063942"/>
            <a:ext cx="545754" cy="605984"/>
          </a:xfrm>
          <a:prstGeom prst="roundRect">
            <a:avLst>
              <a:gd name="adj" fmla="val 6667"/>
            </a:avLst>
          </a:prstGeom>
          <a:solidFill>
            <a:srgbClr val="E9ECF2"/>
          </a:solidFill>
          <a:ln/>
        </p:spPr>
        <p:txBody>
          <a:bodyPr/>
          <a:lstStyle/>
          <a:p>
            <a:endParaRPr lang="fr-FR" sz="2000"/>
          </a:p>
        </p:txBody>
      </p:sp>
      <p:sp>
        <p:nvSpPr>
          <p:cNvPr id="9" name="Text 6"/>
          <p:cNvSpPr/>
          <p:nvPr/>
        </p:nvSpPr>
        <p:spPr>
          <a:xfrm>
            <a:off x="7667772" y="5180833"/>
            <a:ext cx="200934" cy="404084"/>
          </a:xfrm>
          <a:prstGeom prst="rect">
            <a:avLst/>
          </a:prstGeom>
          <a:noFill/>
          <a:ln/>
        </p:spPr>
        <p:txBody>
          <a:bodyPr wrap="none" lIns="0" tIns="0" rIns="0" bIns="0" rtlCol="0" anchor="t"/>
          <a:lstStyle/>
          <a:p>
            <a:pPr marL="0" indent="0" algn="ctr">
              <a:lnSpc>
                <a:spcPts val="2650"/>
              </a:lnSpc>
              <a:buNone/>
            </a:pPr>
            <a:r>
              <a:rPr lang="en-US" sz="2800" dirty="0">
                <a:solidFill>
                  <a:srgbClr val="15213F"/>
                </a:solidFill>
                <a:latin typeface="Roboto Slab" pitchFamily="34" charset="0"/>
                <a:ea typeface="Roboto Slab" pitchFamily="34" charset="-122"/>
                <a:cs typeface="Roboto Slab" pitchFamily="34" charset="-120"/>
              </a:rPr>
              <a:t>2</a:t>
            </a:r>
            <a:endParaRPr lang="en-US" sz="2800" dirty="0"/>
          </a:p>
        </p:txBody>
      </p:sp>
      <p:sp>
        <p:nvSpPr>
          <p:cNvPr id="10" name="Text 7"/>
          <p:cNvSpPr/>
          <p:nvPr/>
        </p:nvSpPr>
        <p:spPr>
          <a:xfrm>
            <a:off x="8243678" y="5093187"/>
            <a:ext cx="3032207" cy="420767"/>
          </a:xfrm>
          <a:prstGeom prst="rect">
            <a:avLst/>
          </a:prstGeom>
          <a:noFill/>
          <a:ln/>
        </p:spPr>
        <p:txBody>
          <a:bodyPr wrap="none" lIns="0" tIns="0" rIns="0" bIns="0" rtlCol="0" anchor="t"/>
          <a:lstStyle/>
          <a:p>
            <a:pPr marL="0" indent="0">
              <a:lnSpc>
                <a:spcPts val="2750"/>
              </a:lnSpc>
              <a:buNone/>
            </a:pPr>
            <a:r>
              <a:rPr lang="en-US" sz="2400" dirty="0">
                <a:solidFill>
                  <a:srgbClr val="15213F"/>
                </a:solidFill>
                <a:latin typeface="Roboto Slab" pitchFamily="34" charset="0"/>
                <a:ea typeface="Roboto Slab" pitchFamily="34" charset="-122"/>
                <a:cs typeface="Roboto Slab" pitchFamily="34" charset="-120"/>
              </a:rPr>
              <a:t>Inconvénients</a:t>
            </a:r>
            <a:endParaRPr lang="en-US" sz="2400" dirty="0"/>
          </a:p>
        </p:txBody>
      </p:sp>
      <p:sp>
        <p:nvSpPr>
          <p:cNvPr id="11" name="Text 8"/>
          <p:cNvSpPr/>
          <p:nvPr/>
        </p:nvSpPr>
        <p:spPr>
          <a:xfrm>
            <a:off x="8243678" y="5513955"/>
            <a:ext cx="6064925" cy="861894"/>
          </a:xfrm>
          <a:prstGeom prst="rect">
            <a:avLst/>
          </a:prstGeom>
          <a:noFill/>
          <a:ln/>
        </p:spPr>
        <p:txBody>
          <a:bodyPr wrap="square" lIns="0" tIns="0" rIns="0" bIns="0" rtlCol="0" anchor="t"/>
          <a:lstStyle/>
          <a:p>
            <a:pPr marL="0" indent="0">
              <a:lnSpc>
                <a:spcPts val="2850"/>
              </a:lnSpc>
              <a:buNone/>
            </a:pPr>
            <a:r>
              <a:rPr lang="en-US" dirty="0">
                <a:solidFill>
                  <a:srgbClr val="15213F"/>
                </a:solidFill>
                <a:latin typeface="Roboto" pitchFamily="34" charset="0"/>
                <a:ea typeface="Roboto" pitchFamily="34" charset="-122"/>
                <a:cs typeface="Roboto" pitchFamily="34" charset="-120"/>
              </a:rPr>
              <a:t>Scalabilité limitée, rigidité du schéma, performances réduites pour les données non-structurées.</a:t>
            </a:r>
            <a:endParaRPr lang="en-US" dirty="0"/>
          </a:p>
        </p:txBody>
      </p:sp>
      <p:sp>
        <p:nvSpPr>
          <p:cNvPr id="12" name="ZoneTexte 11">
            <a:extLst>
              <a:ext uri="{FF2B5EF4-FFF2-40B4-BE49-F238E27FC236}">
                <a16:creationId xmlns:a16="http://schemas.microsoft.com/office/drawing/2014/main" id="{EF982C80-8062-C2D3-66ED-AD1935B57CC1}"/>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19</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1020604" y="3637180"/>
            <a:ext cx="6816804"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Analyse des bases NoSQL</a:t>
            </a:r>
            <a:endParaRPr lang="en-US" sz="4450" dirty="0"/>
          </a:p>
        </p:txBody>
      </p:sp>
      <p:sp>
        <p:nvSpPr>
          <p:cNvPr id="4" name="Shape 1"/>
          <p:cNvSpPr/>
          <p:nvPr/>
        </p:nvSpPr>
        <p:spPr>
          <a:xfrm>
            <a:off x="793790" y="5040511"/>
            <a:ext cx="6408063" cy="2032754"/>
          </a:xfrm>
          <a:prstGeom prst="roundRect">
            <a:avLst>
              <a:gd name="adj" fmla="val 1674"/>
            </a:avLst>
          </a:prstGeom>
          <a:solidFill>
            <a:srgbClr val="E9ECF2"/>
          </a:solidFill>
          <a:ln/>
        </p:spPr>
        <p:txBody>
          <a:bodyPr/>
          <a:lstStyle/>
          <a:p>
            <a:endParaRPr lang="fr-FR"/>
          </a:p>
        </p:txBody>
      </p:sp>
      <p:sp>
        <p:nvSpPr>
          <p:cNvPr id="5" name="Text 2"/>
          <p:cNvSpPr/>
          <p:nvPr/>
        </p:nvSpPr>
        <p:spPr>
          <a:xfrm>
            <a:off x="1020604"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Avantages</a:t>
            </a:r>
            <a:endParaRPr lang="en-US" sz="2200" dirty="0"/>
          </a:p>
        </p:txBody>
      </p:sp>
      <p:sp>
        <p:nvSpPr>
          <p:cNvPr id="6" name="Text 3"/>
          <p:cNvSpPr/>
          <p:nvPr/>
        </p:nvSpPr>
        <p:spPr>
          <a:xfrm>
            <a:off x="1020604" y="5757743"/>
            <a:ext cx="5954435"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Flexibilité pour les données semi-structurées, scalabilité horizontale, performances optimisées pour les lectures/écritures rapides.</a:t>
            </a:r>
            <a:endParaRPr lang="en-US" sz="1750" dirty="0"/>
          </a:p>
        </p:txBody>
      </p:sp>
      <p:sp>
        <p:nvSpPr>
          <p:cNvPr id="7" name="Shape 4"/>
          <p:cNvSpPr/>
          <p:nvPr/>
        </p:nvSpPr>
        <p:spPr>
          <a:xfrm>
            <a:off x="7428667" y="5040511"/>
            <a:ext cx="6408063" cy="2032754"/>
          </a:xfrm>
          <a:prstGeom prst="roundRect">
            <a:avLst>
              <a:gd name="adj" fmla="val 1674"/>
            </a:avLst>
          </a:prstGeom>
          <a:solidFill>
            <a:srgbClr val="E9ECF2"/>
          </a:solidFill>
          <a:ln/>
        </p:spPr>
        <p:txBody>
          <a:bodyPr/>
          <a:lstStyle/>
          <a:p>
            <a:endParaRPr lang="fr-FR"/>
          </a:p>
        </p:txBody>
      </p:sp>
      <p:sp>
        <p:nvSpPr>
          <p:cNvPr id="8" name="Text 5"/>
          <p:cNvSpPr/>
          <p:nvPr/>
        </p:nvSpPr>
        <p:spPr>
          <a:xfrm>
            <a:off x="7655481"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Inconvénients</a:t>
            </a:r>
            <a:endParaRPr lang="en-US" sz="2200" dirty="0"/>
          </a:p>
        </p:txBody>
      </p:sp>
      <p:sp>
        <p:nvSpPr>
          <p:cNvPr id="9" name="Text 6"/>
          <p:cNvSpPr/>
          <p:nvPr/>
        </p:nvSpPr>
        <p:spPr>
          <a:xfrm>
            <a:off x="7655481" y="5757743"/>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Moins adapté pour les relations complexes, compromis sur la cohérence, complexité pour certaines analyses.</a:t>
            </a:r>
            <a:endParaRPr lang="en-US" sz="1750" dirty="0"/>
          </a:p>
        </p:txBody>
      </p:sp>
      <p:sp>
        <p:nvSpPr>
          <p:cNvPr id="10" name="ZoneTexte 9">
            <a:extLst>
              <a:ext uri="{FF2B5EF4-FFF2-40B4-BE49-F238E27FC236}">
                <a16:creationId xmlns:a16="http://schemas.microsoft.com/office/drawing/2014/main" id="{5BF5209A-D318-8496-BF3F-857C3CDB2616}"/>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20</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3200" y="818152"/>
            <a:ext cx="7442121"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Comparaison SQL vs NoSQL</a:t>
            </a:r>
            <a:endParaRPr lang="en-US" sz="4450" dirty="0"/>
          </a:p>
        </p:txBody>
      </p:sp>
      <p:pic>
        <p:nvPicPr>
          <p:cNvPr id="4" name="Image 1" descr="preencoded.png"/>
          <p:cNvPicPr>
            <a:picLocks noChangeAspect="1"/>
          </p:cNvPicPr>
          <p:nvPr/>
        </p:nvPicPr>
        <p:blipFill>
          <a:blip r:embed="rId4"/>
          <a:stretch>
            <a:fillRect/>
          </a:stretch>
        </p:blipFill>
        <p:spPr>
          <a:xfrm>
            <a:off x="793790" y="2288977"/>
            <a:ext cx="566976" cy="566976"/>
          </a:xfrm>
          <a:prstGeom prst="rect">
            <a:avLst/>
          </a:prstGeom>
        </p:spPr>
      </p:pic>
      <p:sp>
        <p:nvSpPr>
          <p:cNvPr id="5" name="Text 1"/>
          <p:cNvSpPr/>
          <p:nvPr/>
        </p:nvSpPr>
        <p:spPr>
          <a:xfrm>
            <a:off x="793790" y="3082766"/>
            <a:ext cx="2971443"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Structure des données</a:t>
            </a:r>
            <a:endParaRPr lang="en-US" sz="2200" dirty="0"/>
          </a:p>
        </p:txBody>
      </p:sp>
      <p:sp>
        <p:nvSpPr>
          <p:cNvPr id="6" name="Text 2"/>
          <p:cNvSpPr/>
          <p:nvPr/>
        </p:nvSpPr>
        <p:spPr>
          <a:xfrm>
            <a:off x="793790" y="3573185"/>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Rigide (SQL) vs Flexible (NoSQL)</a:t>
            </a:r>
            <a:endParaRPr lang="en-US" sz="1750" dirty="0"/>
          </a:p>
        </p:txBody>
      </p:sp>
      <p:pic>
        <p:nvPicPr>
          <p:cNvPr id="7" name="Image 2" descr="preencoded.png"/>
          <p:cNvPicPr>
            <a:picLocks noChangeAspect="1"/>
          </p:cNvPicPr>
          <p:nvPr/>
        </p:nvPicPr>
        <p:blipFill>
          <a:blip r:embed="rId5"/>
          <a:stretch>
            <a:fillRect/>
          </a:stretch>
        </p:blipFill>
        <p:spPr>
          <a:xfrm>
            <a:off x="4742021" y="2288977"/>
            <a:ext cx="566976" cy="566976"/>
          </a:xfrm>
          <a:prstGeom prst="rect">
            <a:avLst/>
          </a:prstGeom>
        </p:spPr>
      </p:pic>
      <p:sp>
        <p:nvSpPr>
          <p:cNvPr id="8" name="Text 3"/>
          <p:cNvSpPr/>
          <p:nvPr/>
        </p:nvSpPr>
        <p:spPr>
          <a:xfrm>
            <a:off x="47420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Scalabilité</a:t>
            </a:r>
            <a:endParaRPr lang="en-US" sz="2200" dirty="0"/>
          </a:p>
        </p:txBody>
      </p:sp>
      <p:sp>
        <p:nvSpPr>
          <p:cNvPr id="9" name="Text 4"/>
          <p:cNvSpPr/>
          <p:nvPr/>
        </p:nvSpPr>
        <p:spPr>
          <a:xfrm>
            <a:off x="47420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Verticale (SQL) vs Horizontale (NoSQL)</a:t>
            </a:r>
            <a:endParaRPr lang="en-US" sz="1750" dirty="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Transactions</a:t>
            </a:r>
            <a:endParaRPr lang="en-US" sz="2200" dirty="0"/>
          </a:p>
        </p:txBody>
      </p:sp>
      <p:sp>
        <p:nvSpPr>
          <p:cNvPr id="12" name="Text 6"/>
          <p:cNvSpPr/>
          <p:nvPr/>
        </p:nvSpPr>
        <p:spPr>
          <a:xfrm>
            <a:off x="793790" y="62636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Meilleure (SQL) vs Acceptable (NoSQL)</a:t>
            </a:r>
            <a:endParaRPr lang="en-US" sz="1750" dirty="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Adaptabilité</a:t>
            </a:r>
            <a:endParaRPr lang="en-US" sz="2200" dirty="0"/>
          </a:p>
        </p:txBody>
      </p:sp>
      <p:sp>
        <p:nvSpPr>
          <p:cNvPr id="15" name="Text 8"/>
          <p:cNvSpPr/>
          <p:nvPr/>
        </p:nvSpPr>
        <p:spPr>
          <a:xfrm>
            <a:off x="4742021" y="6263640"/>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Faible (SQL) vs Élevée (NoSQL)</a:t>
            </a:r>
            <a:endParaRPr lang="en-US" sz="1750" dirty="0"/>
          </a:p>
        </p:txBody>
      </p:sp>
      <p:sp>
        <p:nvSpPr>
          <p:cNvPr id="16" name="ZoneTexte 15">
            <a:extLst>
              <a:ext uri="{FF2B5EF4-FFF2-40B4-BE49-F238E27FC236}">
                <a16:creationId xmlns:a16="http://schemas.microsoft.com/office/drawing/2014/main" id="{83C7C978-39D3-DD1F-31F4-CB3CC1F6A69F}"/>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21</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923A58B-856B-2DB7-0A40-4556394661F1}"/>
              </a:ext>
            </a:extLst>
          </p:cNvPr>
          <p:cNvSpPr txBox="1"/>
          <p:nvPr/>
        </p:nvSpPr>
        <p:spPr>
          <a:xfrm>
            <a:off x="1405466" y="2440001"/>
            <a:ext cx="13682133" cy="3046988"/>
          </a:xfrm>
          <a:prstGeom prst="rect">
            <a:avLst/>
          </a:prstGeom>
          <a:noFill/>
        </p:spPr>
        <p:txBody>
          <a:bodyPr wrap="square">
            <a:spAutoFit/>
          </a:bodyPr>
          <a:lstStyle/>
          <a:p>
            <a:r>
              <a:rPr lang="fr-FR" sz="9600" b="1" dirty="0">
                <a:solidFill>
                  <a:srgbClr val="0070C0"/>
                </a:solidFill>
                <a:effectLst>
                  <a:outerShdw blurRad="38100" dist="38100" dir="2700000" algn="tl">
                    <a:srgbClr val="000000">
                      <a:alpha val="43137"/>
                    </a:srgbClr>
                  </a:outerShdw>
                </a:effectLst>
              </a:rPr>
              <a:t>Critères de comparaison et d’Évaluation</a:t>
            </a:r>
          </a:p>
        </p:txBody>
      </p:sp>
      <p:sp>
        <p:nvSpPr>
          <p:cNvPr id="2" name="ZoneTexte 1">
            <a:extLst>
              <a:ext uri="{FF2B5EF4-FFF2-40B4-BE49-F238E27FC236}">
                <a16:creationId xmlns:a16="http://schemas.microsoft.com/office/drawing/2014/main" id="{79262C2A-A43F-1B52-816E-90E426BDB3F4}"/>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22</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3316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D32E3526-9941-1A9B-28A2-E891C1740828}"/>
              </a:ext>
            </a:extLst>
          </p:cNvPr>
          <p:cNvSpPr txBox="1"/>
          <p:nvPr/>
        </p:nvSpPr>
        <p:spPr>
          <a:xfrm>
            <a:off x="1021419" y="1371600"/>
            <a:ext cx="5815584" cy="347837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latin typeface="Calibri (Corps)"/>
                <a:ea typeface="+mj-ea"/>
                <a:cs typeface="+mj-cs"/>
              </a:rPr>
              <a:t>1. </a:t>
            </a:r>
            <a:r>
              <a:rPr lang="en-US" sz="6000" b="1" dirty="0" err="1">
                <a:latin typeface="Calibri (Corps)"/>
                <a:ea typeface="+mj-ea"/>
                <a:cs typeface="+mj-cs"/>
              </a:rPr>
              <a:t>Facilité</a:t>
            </a:r>
            <a:r>
              <a:rPr lang="en-US" sz="6000" b="1" dirty="0">
                <a:latin typeface="Calibri (Corps)"/>
                <a:ea typeface="+mj-ea"/>
                <a:cs typeface="+mj-cs"/>
              </a:rPr>
              <a:t> </a:t>
            </a:r>
            <a:r>
              <a:rPr lang="en-US" sz="6000" b="1" dirty="0" err="1">
                <a:latin typeface="Calibri (Corps)"/>
                <a:ea typeface="+mj-ea"/>
                <a:cs typeface="+mj-cs"/>
              </a:rPr>
              <a:t>d’Utilisation</a:t>
            </a:r>
            <a:r>
              <a:rPr lang="en-US" sz="6000" b="1" dirty="0">
                <a:latin typeface="Calibri (Corps)"/>
                <a:ea typeface="+mj-ea"/>
                <a:cs typeface="+mj-cs"/>
              </a:rPr>
              <a:t> et </a:t>
            </a:r>
            <a:r>
              <a:rPr lang="en-US" sz="6000" b="1" dirty="0" err="1">
                <a:latin typeface="Calibri (Corps)"/>
                <a:ea typeface="+mj-ea"/>
                <a:cs typeface="+mj-cs"/>
              </a:rPr>
              <a:t>Flexibilité</a:t>
            </a:r>
            <a:r>
              <a:rPr lang="en-US" sz="6000" b="1" dirty="0">
                <a:latin typeface="Calibri (Corps)"/>
                <a:ea typeface="+mj-ea"/>
                <a:cs typeface="+mj-cs"/>
              </a:rPr>
              <a:t> des </a:t>
            </a:r>
            <a:r>
              <a:rPr lang="en-US" sz="6000" b="1" dirty="0" err="1">
                <a:latin typeface="Calibri (Corps)"/>
                <a:ea typeface="+mj-ea"/>
                <a:cs typeface="+mj-cs"/>
              </a:rPr>
              <a:t>Requêtes</a:t>
            </a:r>
            <a:endParaRPr lang="en-US" sz="6000" b="1" dirty="0">
              <a:latin typeface="Calibri (Corps)"/>
              <a:ea typeface="+mj-ea"/>
              <a:cs typeface="+mj-cs"/>
            </a:endParaRPr>
          </a:p>
        </p:txBody>
      </p:sp>
      <p:sp>
        <p:nvSpPr>
          <p:cNvPr id="5" name="ZoneTexte 4">
            <a:extLst>
              <a:ext uri="{FF2B5EF4-FFF2-40B4-BE49-F238E27FC236}">
                <a16:creationId xmlns:a16="http://schemas.microsoft.com/office/drawing/2014/main" id="{C4B29046-CCC3-6608-4FB4-4B223743F400}"/>
              </a:ext>
            </a:extLst>
          </p:cNvPr>
          <p:cNvSpPr txBox="1"/>
          <p:nvPr/>
        </p:nvSpPr>
        <p:spPr>
          <a:xfrm>
            <a:off x="1021419" y="5288889"/>
            <a:ext cx="5815584" cy="1602029"/>
          </a:xfrm>
          <a:prstGeom prst="rect">
            <a:avLst/>
          </a:prstGeom>
        </p:spPr>
        <p:txBody>
          <a:bodyPr vert="horz" lIns="91440" tIns="45720" rIns="91440" bIns="45720" rtlCol="0">
            <a:normAutofit/>
          </a:bodyPr>
          <a:lstStyle/>
          <a:p>
            <a:pPr>
              <a:lnSpc>
                <a:spcPct val="90000"/>
              </a:lnSpc>
              <a:spcBef>
                <a:spcPts val="1000"/>
              </a:spcBef>
            </a:pPr>
            <a:r>
              <a:rPr lang="en-US" sz="2900" b="1" dirty="0"/>
              <a:t>Application dans </a:t>
            </a:r>
            <a:r>
              <a:rPr lang="en-US" sz="2900" b="1" dirty="0" err="1"/>
              <a:t>notre</a:t>
            </a:r>
            <a:r>
              <a:rPr lang="en-US" sz="2900" b="1" dirty="0"/>
              <a:t> </a:t>
            </a:r>
            <a:r>
              <a:rPr lang="en-US" sz="2900" b="1" dirty="0" err="1"/>
              <a:t>cas</a:t>
            </a:r>
            <a:r>
              <a:rPr lang="en-US" sz="2900" b="1" dirty="0"/>
              <a:t>  Food Delivery</a:t>
            </a:r>
          </a:p>
        </p:txBody>
      </p:sp>
      <p:sp>
        <p:nvSpPr>
          <p:cNvPr id="22" name="Rectangle 21">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419570" y="416149"/>
            <a:ext cx="175565"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676" y="5013297"/>
            <a:ext cx="5789288" cy="2194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 11" descr="Une image contenant texte, capture d’écran, ligne, Parallèle&#10;&#10;Description générée automatiquement">
            <a:extLst>
              <a:ext uri="{FF2B5EF4-FFF2-40B4-BE49-F238E27FC236}">
                <a16:creationId xmlns:a16="http://schemas.microsoft.com/office/drawing/2014/main" id="{6BBF869E-5BBA-35A0-968E-BACB7500018B}"/>
              </a:ext>
            </a:extLst>
          </p:cNvPr>
          <p:cNvPicPr>
            <a:picLocks noChangeAspect="1"/>
          </p:cNvPicPr>
          <p:nvPr/>
        </p:nvPicPr>
        <p:blipFill>
          <a:blip r:embed="rId2"/>
          <a:stretch>
            <a:fillRect/>
          </a:stretch>
        </p:blipFill>
        <p:spPr>
          <a:xfrm>
            <a:off x="6432761" y="1371600"/>
            <a:ext cx="7566462" cy="4785786"/>
          </a:xfrm>
          <a:prstGeom prst="rect">
            <a:avLst/>
          </a:prstGeom>
        </p:spPr>
      </p:pic>
      <p:grpSp>
        <p:nvGrpSpPr>
          <p:cNvPr id="13" name="Groupe 12">
            <a:extLst>
              <a:ext uri="{FF2B5EF4-FFF2-40B4-BE49-F238E27FC236}">
                <a16:creationId xmlns:a16="http://schemas.microsoft.com/office/drawing/2014/main" id="{B1BA3B52-9427-6BAE-B9B2-746BAC31F9CE}"/>
              </a:ext>
            </a:extLst>
          </p:cNvPr>
          <p:cNvGrpSpPr/>
          <p:nvPr/>
        </p:nvGrpSpPr>
        <p:grpSpPr>
          <a:xfrm>
            <a:off x="808619" y="6621387"/>
            <a:ext cx="11483529" cy="1464522"/>
            <a:chOff x="378821" y="2522198"/>
            <a:chExt cx="7485017" cy="1483920"/>
          </a:xfrm>
        </p:grpSpPr>
        <p:sp>
          <p:nvSpPr>
            <p:cNvPr id="14" name="Forme libre : forme 13">
              <a:extLst>
                <a:ext uri="{FF2B5EF4-FFF2-40B4-BE49-F238E27FC236}">
                  <a16:creationId xmlns:a16="http://schemas.microsoft.com/office/drawing/2014/main" id="{E4729FA3-5067-F4C4-14E3-AD7401B55C50}"/>
                </a:ext>
              </a:extLst>
            </p:cNvPr>
            <p:cNvSpPr/>
            <p:nvPr/>
          </p:nvSpPr>
          <p:spPr>
            <a:xfrm>
              <a:off x="378821" y="2522198"/>
              <a:ext cx="7485017" cy="716040"/>
            </a:xfrm>
            <a:custGeom>
              <a:avLst/>
              <a:gdLst>
                <a:gd name="connsiteX0" fmla="*/ 0 w 7485017"/>
                <a:gd name="connsiteY0" fmla="*/ 119342 h 716040"/>
                <a:gd name="connsiteX1" fmla="*/ 119342 w 7485017"/>
                <a:gd name="connsiteY1" fmla="*/ 0 h 716040"/>
                <a:gd name="connsiteX2" fmla="*/ 7365675 w 7485017"/>
                <a:gd name="connsiteY2" fmla="*/ 0 h 716040"/>
                <a:gd name="connsiteX3" fmla="*/ 7485017 w 7485017"/>
                <a:gd name="connsiteY3" fmla="*/ 119342 h 716040"/>
                <a:gd name="connsiteX4" fmla="*/ 7485017 w 7485017"/>
                <a:gd name="connsiteY4" fmla="*/ 596698 h 716040"/>
                <a:gd name="connsiteX5" fmla="*/ 7365675 w 7485017"/>
                <a:gd name="connsiteY5" fmla="*/ 716040 h 716040"/>
                <a:gd name="connsiteX6" fmla="*/ 119342 w 7485017"/>
                <a:gd name="connsiteY6" fmla="*/ 716040 h 716040"/>
                <a:gd name="connsiteX7" fmla="*/ 0 w 7485017"/>
                <a:gd name="connsiteY7" fmla="*/ 596698 h 716040"/>
                <a:gd name="connsiteX8" fmla="*/ 0 w 7485017"/>
                <a:gd name="connsiteY8" fmla="*/ 119342 h 7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5017" h="716040">
                  <a:moveTo>
                    <a:pt x="0" y="119342"/>
                  </a:moveTo>
                  <a:cubicBezTo>
                    <a:pt x="0" y="53431"/>
                    <a:pt x="53431" y="0"/>
                    <a:pt x="119342" y="0"/>
                  </a:cubicBezTo>
                  <a:lnTo>
                    <a:pt x="7365675" y="0"/>
                  </a:lnTo>
                  <a:cubicBezTo>
                    <a:pt x="7431586" y="0"/>
                    <a:pt x="7485017" y="53431"/>
                    <a:pt x="7485017" y="119342"/>
                  </a:cubicBezTo>
                  <a:lnTo>
                    <a:pt x="7485017" y="596698"/>
                  </a:lnTo>
                  <a:cubicBezTo>
                    <a:pt x="7485017" y="662609"/>
                    <a:pt x="7431586" y="716040"/>
                    <a:pt x="7365675" y="716040"/>
                  </a:cubicBezTo>
                  <a:lnTo>
                    <a:pt x="119342" y="716040"/>
                  </a:lnTo>
                  <a:cubicBezTo>
                    <a:pt x="53431" y="716040"/>
                    <a:pt x="0" y="662609"/>
                    <a:pt x="0" y="596698"/>
                  </a:cubicBezTo>
                  <a:lnTo>
                    <a:pt x="0" y="11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34" tIns="103534" rIns="103534" bIns="103534" numCol="1" spcCol="1270" anchor="ctr" anchorCtr="0">
              <a:noAutofit/>
            </a:bodyPr>
            <a:lstStyle/>
            <a:p>
              <a:pPr defTabSz="592074">
                <a:lnSpc>
                  <a:spcPct val="90000"/>
                </a:lnSpc>
                <a:spcBef>
                  <a:spcPct val="0"/>
                </a:spcBef>
                <a:spcAft>
                  <a:spcPct val="35000"/>
                </a:spcAft>
              </a:pPr>
              <a:r>
                <a:rPr lang="fr-MA" sz="2000" kern="1200" dirty="0">
                  <a:solidFill>
                    <a:schemeClr val="lt1"/>
                  </a:solidFill>
                  <a:latin typeface="+mn-lt"/>
                  <a:ea typeface="+mn-ea"/>
                  <a:cs typeface="+mn-cs"/>
                </a:rPr>
                <a:t>SQL : Excellent pour des tableaux de bord complexes nécessitant des relations claires entre les tables (clients, commandes, produits).</a:t>
              </a:r>
              <a:endParaRPr lang="fr-FR" sz="3200" kern="1200" dirty="0"/>
            </a:p>
          </p:txBody>
        </p:sp>
        <p:sp>
          <p:nvSpPr>
            <p:cNvPr id="15" name="Forme libre : forme 14">
              <a:extLst>
                <a:ext uri="{FF2B5EF4-FFF2-40B4-BE49-F238E27FC236}">
                  <a16:creationId xmlns:a16="http://schemas.microsoft.com/office/drawing/2014/main" id="{3FF40397-19BA-F246-F28E-256F419FBE67}"/>
                </a:ext>
              </a:extLst>
            </p:cNvPr>
            <p:cNvSpPr/>
            <p:nvPr/>
          </p:nvSpPr>
          <p:spPr>
            <a:xfrm>
              <a:off x="378821" y="3290078"/>
              <a:ext cx="7485017" cy="716040"/>
            </a:xfrm>
            <a:custGeom>
              <a:avLst/>
              <a:gdLst>
                <a:gd name="connsiteX0" fmla="*/ 0 w 7485017"/>
                <a:gd name="connsiteY0" fmla="*/ 119342 h 716040"/>
                <a:gd name="connsiteX1" fmla="*/ 119342 w 7485017"/>
                <a:gd name="connsiteY1" fmla="*/ 0 h 716040"/>
                <a:gd name="connsiteX2" fmla="*/ 7365675 w 7485017"/>
                <a:gd name="connsiteY2" fmla="*/ 0 h 716040"/>
                <a:gd name="connsiteX3" fmla="*/ 7485017 w 7485017"/>
                <a:gd name="connsiteY3" fmla="*/ 119342 h 716040"/>
                <a:gd name="connsiteX4" fmla="*/ 7485017 w 7485017"/>
                <a:gd name="connsiteY4" fmla="*/ 596698 h 716040"/>
                <a:gd name="connsiteX5" fmla="*/ 7365675 w 7485017"/>
                <a:gd name="connsiteY5" fmla="*/ 716040 h 716040"/>
                <a:gd name="connsiteX6" fmla="*/ 119342 w 7485017"/>
                <a:gd name="connsiteY6" fmla="*/ 716040 h 716040"/>
                <a:gd name="connsiteX7" fmla="*/ 0 w 7485017"/>
                <a:gd name="connsiteY7" fmla="*/ 596698 h 716040"/>
                <a:gd name="connsiteX8" fmla="*/ 0 w 7485017"/>
                <a:gd name="connsiteY8" fmla="*/ 119342 h 71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5017" h="716040">
                  <a:moveTo>
                    <a:pt x="0" y="119342"/>
                  </a:moveTo>
                  <a:cubicBezTo>
                    <a:pt x="0" y="53431"/>
                    <a:pt x="53431" y="0"/>
                    <a:pt x="119342" y="0"/>
                  </a:cubicBezTo>
                  <a:lnTo>
                    <a:pt x="7365675" y="0"/>
                  </a:lnTo>
                  <a:cubicBezTo>
                    <a:pt x="7431586" y="0"/>
                    <a:pt x="7485017" y="53431"/>
                    <a:pt x="7485017" y="119342"/>
                  </a:cubicBezTo>
                  <a:lnTo>
                    <a:pt x="7485017" y="596698"/>
                  </a:lnTo>
                  <a:cubicBezTo>
                    <a:pt x="7485017" y="662609"/>
                    <a:pt x="7431586" y="716040"/>
                    <a:pt x="7365675" y="716040"/>
                  </a:cubicBezTo>
                  <a:lnTo>
                    <a:pt x="119342" y="716040"/>
                  </a:lnTo>
                  <a:cubicBezTo>
                    <a:pt x="53431" y="716040"/>
                    <a:pt x="0" y="662609"/>
                    <a:pt x="0" y="596698"/>
                  </a:cubicBezTo>
                  <a:lnTo>
                    <a:pt x="0" y="11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34" tIns="103534" rIns="103534" bIns="103534" numCol="1" spcCol="1270" anchor="ctr" anchorCtr="0">
              <a:noAutofit/>
            </a:bodyPr>
            <a:lstStyle/>
            <a:p>
              <a:pPr defTabSz="592074">
                <a:lnSpc>
                  <a:spcPct val="90000"/>
                </a:lnSpc>
                <a:spcBef>
                  <a:spcPct val="0"/>
                </a:spcBef>
                <a:spcAft>
                  <a:spcPct val="35000"/>
                </a:spcAft>
              </a:pPr>
              <a:r>
                <a:rPr lang="fr-MA" sz="2000" kern="1200" dirty="0">
                  <a:solidFill>
                    <a:schemeClr val="lt1"/>
                  </a:solidFill>
                  <a:latin typeface="+mn-lt"/>
                  <a:ea typeface="+mn-ea"/>
                  <a:cs typeface="+mn-cs"/>
                </a:rPr>
                <a:t>NoSQL : Adapté pour stocker des données comme les préférences des utilisateurs ou les paramètres spécifiques des livraisons dans des documents.</a:t>
              </a:r>
              <a:endParaRPr lang="fr-FR" sz="3200" kern="1200" dirty="0"/>
            </a:p>
          </p:txBody>
        </p:sp>
      </p:grpSp>
      <p:sp>
        <p:nvSpPr>
          <p:cNvPr id="2" name="ZoneTexte 1">
            <a:extLst>
              <a:ext uri="{FF2B5EF4-FFF2-40B4-BE49-F238E27FC236}">
                <a16:creationId xmlns:a16="http://schemas.microsoft.com/office/drawing/2014/main" id="{26DA89A2-E9CF-427F-3212-7691DD090B34}"/>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23</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492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11C3-F659-C529-D515-659D9480B0ED}"/>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A5F843DC-B464-7BC9-987B-B2D1DC5CFD52}"/>
              </a:ext>
            </a:extLst>
          </p:cNvPr>
          <p:cNvSpPr txBox="1"/>
          <p:nvPr/>
        </p:nvSpPr>
        <p:spPr>
          <a:xfrm>
            <a:off x="1021419" y="1371600"/>
            <a:ext cx="4994370" cy="3478377"/>
          </a:xfrm>
          <a:prstGeom prst="rect">
            <a:avLst/>
          </a:prstGeom>
        </p:spPr>
        <p:txBody>
          <a:bodyPr vert="horz" lIns="91440" tIns="45720" rIns="91440" bIns="45720" rtlCol="0" anchor="b">
            <a:normAutofit/>
          </a:bodyPr>
          <a:lstStyle/>
          <a:p>
            <a:pPr>
              <a:lnSpc>
                <a:spcPct val="90000"/>
              </a:lnSpc>
              <a:spcBef>
                <a:spcPct val="0"/>
              </a:spcBef>
              <a:spcAft>
                <a:spcPts val="600"/>
              </a:spcAft>
            </a:pPr>
            <a:r>
              <a:rPr lang="fr-FR" sz="6000" b="1" dirty="0">
                <a:latin typeface="Calibri (Corps)"/>
                <a:ea typeface="+mj-ea"/>
                <a:cs typeface="+mj-cs"/>
              </a:rPr>
              <a:t>2. </a:t>
            </a:r>
          </a:p>
          <a:p>
            <a:pPr>
              <a:lnSpc>
                <a:spcPct val="90000"/>
              </a:lnSpc>
              <a:spcBef>
                <a:spcPct val="0"/>
              </a:spcBef>
              <a:spcAft>
                <a:spcPts val="600"/>
              </a:spcAft>
            </a:pPr>
            <a:r>
              <a:rPr lang="fr-FR" sz="6600" b="1" dirty="0">
                <a:latin typeface="Calibri (Corps)"/>
              </a:rPr>
              <a:t>Performance et Scalabilité</a:t>
            </a:r>
          </a:p>
          <a:p>
            <a:pPr>
              <a:lnSpc>
                <a:spcPct val="90000"/>
              </a:lnSpc>
              <a:spcBef>
                <a:spcPct val="0"/>
              </a:spcBef>
              <a:spcAft>
                <a:spcPts val="600"/>
              </a:spcAft>
            </a:pPr>
            <a:endParaRPr lang="en-US" sz="6000" b="1" dirty="0">
              <a:latin typeface="Calibri (Corps)"/>
              <a:ea typeface="+mj-ea"/>
              <a:cs typeface="+mj-cs"/>
            </a:endParaRPr>
          </a:p>
        </p:txBody>
      </p:sp>
      <p:sp>
        <p:nvSpPr>
          <p:cNvPr id="5" name="ZoneTexte 4">
            <a:extLst>
              <a:ext uri="{FF2B5EF4-FFF2-40B4-BE49-F238E27FC236}">
                <a16:creationId xmlns:a16="http://schemas.microsoft.com/office/drawing/2014/main" id="{AC0B9B36-1114-AC2E-F22A-E1385A36BAD5}"/>
              </a:ext>
            </a:extLst>
          </p:cNvPr>
          <p:cNvSpPr txBox="1"/>
          <p:nvPr/>
        </p:nvSpPr>
        <p:spPr>
          <a:xfrm>
            <a:off x="1021419" y="4893098"/>
            <a:ext cx="5815584" cy="1602029"/>
          </a:xfrm>
          <a:prstGeom prst="rect">
            <a:avLst/>
          </a:prstGeom>
        </p:spPr>
        <p:txBody>
          <a:bodyPr vert="horz" lIns="91440" tIns="45720" rIns="91440" bIns="45720" rtlCol="0">
            <a:normAutofit/>
          </a:bodyPr>
          <a:lstStyle/>
          <a:p>
            <a:pPr>
              <a:lnSpc>
                <a:spcPct val="90000"/>
              </a:lnSpc>
              <a:spcBef>
                <a:spcPts val="1000"/>
              </a:spcBef>
            </a:pPr>
            <a:r>
              <a:rPr lang="en-US" sz="2900" b="1" dirty="0"/>
              <a:t>Application dans </a:t>
            </a:r>
            <a:r>
              <a:rPr lang="en-US" sz="2900" b="1" dirty="0" err="1"/>
              <a:t>notre</a:t>
            </a:r>
            <a:r>
              <a:rPr lang="en-US" sz="2900" b="1" dirty="0"/>
              <a:t> </a:t>
            </a:r>
            <a:r>
              <a:rPr lang="en-US" sz="2900" b="1" dirty="0" err="1"/>
              <a:t>cas</a:t>
            </a:r>
            <a:r>
              <a:rPr lang="en-US" sz="2900" b="1" dirty="0"/>
              <a:t>  Food Delivery</a:t>
            </a:r>
          </a:p>
        </p:txBody>
      </p:sp>
      <p:graphicFrame>
        <p:nvGraphicFramePr>
          <p:cNvPr id="6" name="Diagramme 5">
            <a:extLst>
              <a:ext uri="{FF2B5EF4-FFF2-40B4-BE49-F238E27FC236}">
                <a16:creationId xmlns:a16="http://schemas.microsoft.com/office/drawing/2014/main" id="{D5C7FCB4-0CF9-5D1F-09DA-28E575D3D561}"/>
              </a:ext>
            </a:extLst>
          </p:cNvPr>
          <p:cNvGraphicFramePr/>
          <p:nvPr/>
        </p:nvGraphicFramePr>
        <p:xfrm>
          <a:off x="893081" y="6285637"/>
          <a:ext cx="9325739"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a:extLst>
              <a:ext uri="{FF2B5EF4-FFF2-40B4-BE49-F238E27FC236}">
                <a16:creationId xmlns:a16="http://schemas.microsoft.com/office/drawing/2014/main" id="{41D63798-34BF-6C00-BE44-4941B2019EFB}"/>
              </a:ext>
            </a:extLst>
          </p:cNvPr>
          <p:cNvPicPr>
            <a:picLocks noChangeAspect="1"/>
          </p:cNvPicPr>
          <p:nvPr/>
        </p:nvPicPr>
        <p:blipFill>
          <a:blip r:embed="rId7"/>
          <a:stretch>
            <a:fillRect/>
          </a:stretch>
        </p:blipFill>
        <p:spPr>
          <a:xfrm>
            <a:off x="6144127" y="991057"/>
            <a:ext cx="8314550" cy="5176785"/>
          </a:xfrm>
          <a:prstGeom prst="rect">
            <a:avLst/>
          </a:prstGeom>
        </p:spPr>
      </p:pic>
      <p:sp>
        <p:nvSpPr>
          <p:cNvPr id="2" name="ZoneTexte 1">
            <a:extLst>
              <a:ext uri="{FF2B5EF4-FFF2-40B4-BE49-F238E27FC236}">
                <a16:creationId xmlns:a16="http://schemas.microsoft.com/office/drawing/2014/main" id="{D7E5E43D-9F8C-2816-9DBA-39F65D216905}"/>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24</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15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C9ACE-D6CA-32D7-83E4-9A0CE2A3F8B9}"/>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6DB9B78C-289C-A78E-9263-121D84E6FBBA}"/>
              </a:ext>
            </a:extLst>
          </p:cNvPr>
          <p:cNvSpPr txBox="1"/>
          <p:nvPr/>
        </p:nvSpPr>
        <p:spPr>
          <a:xfrm>
            <a:off x="1021419" y="1058218"/>
            <a:ext cx="4994370" cy="3478377"/>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fr-FR" sz="6000" b="1" dirty="0">
                <a:latin typeface="Calibri (Corps)"/>
                <a:ea typeface="+mj-ea"/>
                <a:cs typeface="+mj-cs"/>
              </a:rPr>
              <a:t>3. </a:t>
            </a:r>
          </a:p>
          <a:p>
            <a:pPr>
              <a:lnSpc>
                <a:spcPct val="90000"/>
              </a:lnSpc>
              <a:spcBef>
                <a:spcPct val="0"/>
              </a:spcBef>
              <a:spcAft>
                <a:spcPts val="600"/>
              </a:spcAft>
            </a:pPr>
            <a:r>
              <a:rPr lang="fr-MA" sz="6600" b="1" dirty="0"/>
              <a:t>Gestion de la Structure des Données</a:t>
            </a:r>
            <a:endParaRPr lang="en-US" sz="6000" b="1" dirty="0">
              <a:latin typeface="Calibri (Corps)"/>
              <a:ea typeface="+mj-ea"/>
              <a:cs typeface="+mj-cs"/>
            </a:endParaRPr>
          </a:p>
        </p:txBody>
      </p:sp>
      <p:sp>
        <p:nvSpPr>
          <p:cNvPr id="5" name="ZoneTexte 4">
            <a:extLst>
              <a:ext uri="{FF2B5EF4-FFF2-40B4-BE49-F238E27FC236}">
                <a16:creationId xmlns:a16="http://schemas.microsoft.com/office/drawing/2014/main" id="{1D57A312-FEB3-6BB3-16C8-5D605F5930D6}"/>
              </a:ext>
            </a:extLst>
          </p:cNvPr>
          <p:cNvSpPr txBox="1"/>
          <p:nvPr/>
        </p:nvSpPr>
        <p:spPr>
          <a:xfrm>
            <a:off x="1021419" y="4893098"/>
            <a:ext cx="5815584" cy="1602029"/>
          </a:xfrm>
          <a:prstGeom prst="rect">
            <a:avLst/>
          </a:prstGeom>
        </p:spPr>
        <p:txBody>
          <a:bodyPr vert="horz" lIns="91440" tIns="45720" rIns="91440" bIns="45720" rtlCol="0">
            <a:normAutofit/>
          </a:bodyPr>
          <a:lstStyle/>
          <a:p>
            <a:pPr>
              <a:lnSpc>
                <a:spcPct val="90000"/>
              </a:lnSpc>
              <a:spcBef>
                <a:spcPts val="1000"/>
              </a:spcBef>
            </a:pPr>
            <a:r>
              <a:rPr lang="en-US" sz="2900" b="1" dirty="0"/>
              <a:t>Application dans </a:t>
            </a:r>
            <a:r>
              <a:rPr lang="en-US" sz="2900" b="1" dirty="0" err="1"/>
              <a:t>notre</a:t>
            </a:r>
            <a:r>
              <a:rPr lang="en-US" sz="2900" b="1" dirty="0"/>
              <a:t> </a:t>
            </a:r>
            <a:r>
              <a:rPr lang="en-US" sz="2900" b="1" dirty="0" err="1"/>
              <a:t>cas</a:t>
            </a:r>
            <a:r>
              <a:rPr lang="en-US" sz="2900" b="1" dirty="0"/>
              <a:t>  Food Delivery</a:t>
            </a:r>
          </a:p>
        </p:txBody>
      </p:sp>
      <p:graphicFrame>
        <p:nvGraphicFramePr>
          <p:cNvPr id="10" name="Diagramme 9">
            <a:extLst>
              <a:ext uri="{FF2B5EF4-FFF2-40B4-BE49-F238E27FC236}">
                <a16:creationId xmlns:a16="http://schemas.microsoft.com/office/drawing/2014/main" id="{32591388-2BDF-D76A-B16C-5D6865DCD0CA}"/>
              </a:ext>
            </a:extLst>
          </p:cNvPr>
          <p:cNvGraphicFramePr/>
          <p:nvPr>
            <p:extLst>
              <p:ext uri="{D42A27DB-BD31-4B8C-83A1-F6EECF244321}">
                <p14:modId xmlns:p14="http://schemas.microsoft.com/office/powerpoint/2010/main" val="835625451"/>
              </p:ext>
            </p:extLst>
          </p:nvPr>
        </p:nvGraphicFramePr>
        <p:xfrm>
          <a:off x="673769" y="6031831"/>
          <a:ext cx="11053011"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Image 17">
            <a:extLst>
              <a:ext uri="{FF2B5EF4-FFF2-40B4-BE49-F238E27FC236}">
                <a16:creationId xmlns:a16="http://schemas.microsoft.com/office/drawing/2014/main" id="{8B020DD6-D6E4-277E-392B-41F76F7F7E36}"/>
              </a:ext>
            </a:extLst>
          </p:cNvPr>
          <p:cNvPicPr>
            <a:picLocks noChangeAspect="1"/>
          </p:cNvPicPr>
          <p:nvPr/>
        </p:nvPicPr>
        <p:blipFill>
          <a:blip r:embed="rId7"/>
          <a:stretch>
            <a:fillRect/>
          </a:stretch>
        </p:blipFill>
        <p:spPr>
          <a:xfrm>
            <a:off x="6837003" y="1058218"/>
            <a:ext cx="7579060" cy="4796315"/>
          </a:xfrm>
          <a:prstGeom prst="rect">
            <a:avLst/>
          </a:prstGeom>
        </p:spPr>
      </p:pic>
      <p:sp>
        <p:nvSpPr>
          <p:cNvPr id="2" name="ZoneTexte 1">
            <a:extLst>
              <a:ext uri="{FF2B5EF4-FFF2-40B4-BE49-F238E27FC236}">
                <a16:creationId xmlns:a16="http://schemas.microsoft.com/office/drawing/2014/main" id="{E2CBED0A-14A9-CBCD-8975-8638A907F9CA}"/>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25</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483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54316" y="807720"/>
            <a:ext cx="6470213"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Recommandation finale</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95976" y="3267551"/>
            <a:ext cx="116800"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1</a:t>
            </a:r>
            <a:endParaRPr lang="en-US" sz="2200" dirty="0"/>
          </a:p>
        </p:txBody>
      </p:sp>
      <p:sp>
        <p:nvSpPr>
          <p:cNvPr id="5" name="Text 2"/>
          <p:cNvSpPr/>
          <p:nvPr/>
        </p:nvSpPr>
        <p:spPr>
          <a:xfrm>
            <a:off x="5357217" y="3155156"/>
            <a:ext cx="2505432"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Solution polyglotte</a:t>
            </a:r>
            <a:endParaRPr lang="en-US" sz="2200" dirty="0"/>
          </a:p>
        </p:txBody>
      </p:sp>
      <p:sp>
        <p:nvSpPr>
          <p:cNvPr id="6" name="Shape 3"/>
          <p:cNvSpPr/>
          <p:nvPr/>
        </p:nvSpPr>
        <p:spPr>
          <a:xfrm>
            <a:off x="5187077" y="3998952"/>
            <a:ext cx="8592860" cy="15240"/>
          </a:xfrm>
          <a:prstGeom prst="roundRect">
            <a:avLst>
              <a:gd name="adj" fmla="val 223256"/>
            </a:avLst>
          </a:prstGeom>
          <a:solidFill>
            <a:srgbClr val="CFD2D8"/>
          </a:solidFill>
          <a:ln/>
        </p:spPr>
        <p:txBody>
          <a:bodyPr/>
          <a:lstStyle/>
          <a:p>
            <a:endParaRPr lang="fr-FR"/>
          </a:p>
        </p:txBody>
      </p:sp>
      <p:pic>
        <p:nvPicPr>
          <p:cNvPr id="7"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8" name="Text 4"/>
          <p:cNvSpPr/>
          <p:nvPr/>
        </p:nvSpPr>
        <p:spPr>
          <a:xfrm>
            <a:off x="3976092" y="4469249"/>
            <a:ext cx="156567"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2</a:t>
            </a:r>
            <a:endParaRPr lang="en-US" sz="2200" dirty="0"/>
          </a:p>
        </p:txBody>
      </p:sp>
      <p:sp>
        <p:nvSpPr>
          <p:cNvPr id="9" name="Text 5"/>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Base SQL</a:t>
            </a:r>
            <a:endParaRPr lang="en-US" sz="2200" dirty="0"/>
          </a:p>
        </p:txBody>
      </p:sp>
      <p:sp>
        <p:nvSpPr>
          <p:cNvPr id="10" name="Text 6"/>
          <p:cNvSpPr/>
          <p:nvPr/>
        </p:nvSpPr>
        <p:spPr>
          <a:xfrm>
            <a:off x="6433304" y="4759762"/>
            <a:ext cx="401335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Pour la gestion des relations complexes</a:t>
            </a:r>
            <a:endParaRPr lang="en-US" sz="1750" dirty="0"/>
          </a:p>
        </p:txBody>
      </p:sp>
      <p:sp>
        <p:nvSpPr>
          <p:cNvPr id="11" name="Shape 7"/>
          <p:cNvSpPr/>
          <p:nvPr/>
        </p:nvSpPr>
        <p:spPr>
          <a:xfrm>
            <a:off x="6263164" y="5362575"/>
            <a:ext cx="7516773" cy="15240"/>
          </a:xfrm>
          <a:prstGeom prst="roundRect">
            <a:avLst>
              <a:gd name="adj" fmla="val 223256"/>
            </a:avLst>
          </a:prstGeom>
          <a:solidFill>
            <a:srgbClr val="CFD2D8"/>
          </a:solidFill>
          <a:ln/>
        </p:spPr>
        <p:txBody>
          <a:bodyPr/>
          <a:lstStyle/>
          <a:p>
            <a:endParaRPr lang="fr-FR"/>
          </a:p>
        </p:txBody>
      </p:sp>
      <p:pic>
        <p:nvPicPr>
          <p:cNvPr id="12"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3" name="Text 8"/>
          <p:cNvSpPr/>
          <p:nvPr/>
        </p:nvSpPr>
        <p:spPr>
          <a:xfrm>
            <a:off x="3977759" y="5832872"/>
            <a:ext cx="153114" cy="453509"/>
          </a:xfrm>
          <a:prstGeom prst="rect">
            <a:avLst/>
          </a:prstGeom>
          <a:noFill/>
          <a:ln/>
        </p:spPr>
        <p:txBody>
          <a:bodyPr wrap="none" lIns="0" tIns="0" rIns="0" bIns="0" rtlCol="0" anchor="t"/>
          <a:lstStyle/>
          <a:p>
            <a:pPr marL="0" indent="0" algn="ctr">
              <a:lnSpc>
                <a:spcPts val="3550"/>
              </a:lnSpc>
              <a:buNone/>
            </a:pPr>
            <a:r>
              <a:rPr lang="en-US" sz="2200" dirty="0">
                <a:solidFill>
                  <a:srgbClr val="15213F"/>
                </a:solidFill>
                <a:latin typeface="Roboto Slab" pitchFamily="34" charset="0"/>
                <a:ea typeface="Roboto Slab" pitchFamily="34" charset="-122"/>
                <a:cs typeface="Roboto Slab" pitchFamily="34" charset="-120"/>
              </a:rPr>
              <a:t>3</a:t>
            </a:r>
            <a:endParaRPr lang="en-US" sz="2200" dirty="0"/>
          </a:p>
        </p:txBody>
      </p:sp>
      <p:sp>
        <p:nvSpPr>
          <p:cNvPr id="14" name="Text 9"/>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Base NoSQL</a:t>
            </a:r>
            <a:endParaRPr lang="en-US" sz="2200" dirty="0"/>
          </a:p>
        </p:txBody>
      </p:sp>
      <p:sp>
        <p:nvSpPr>
          <p:cNvPr id="15" name="Text 10"/>
          <p:cNvSpPr/>
          <p:nvPr/>
        </p:nvSpPr>
        <p:spPr>
          <a:xfrm>
            <a:off x="7509272" y="6123384"/>
            <a:ext cx="3900488"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Pour les données flexibles et scalables</a:t>
            </a:r>
            <a:endParaRPr lang="en-US" sz="1750" dirty="0"/>
          </a:p>
        </p:txBody>
      </p:sp>
      <p:sp>
        <p:nvSpPr>
          <p:cNvPr id="16" name="ZoneTexte 15">
            <a:extLst>
              <a:ext uri="{FF2B5EF4-FFF2-40B4-BE49-F238E27FC236}">
                <a16:creationId xmlns:a16="http://schemas.microsoft.com/office/drawing/2014/main" id="{11E834EA-B855-0439-D48B-8FAC2263D8E7}"/>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26</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73585" y="1160383"/>
            <a:ext cx="5050393" cy="631269"/>
          </a:xfrm>
          <a:prstGeom prst="rect">
            <a:avLst/>
          </a:prstGeom>
          <a:noFill/>
          <a:ln/>
        </p:spPr>
        <p:txBody>
          <a:bodyPr wrap="none" lIns="0" tIns="0" rIns="0" bIns="0" rtlCol="0" anchor="t"/>
          <a:lstStyle/>
          <a:p>
            <a:pPr marL="0" indent="0">
              <a:lnSpc>
                <a:spcPts val="4950"/>
              </a:lnSpc>
              <a:buNone/>
            </a:pPr>
            <a:r>
              <a:rPr lang="en-US" sz="4400" dirty="0">
                <a:solidFill>
                  <a:srgbClr val="3257B8"/>
                </a:solidFill>
                <a:latin typeface="Roboto Slab" pitchFamily="34" charset="0"/>
                <a:ea typeface="Roboto Slab" pitchFamily="34" charset="-122"/>
                <a:cs typeface="Roboto Slab" pitchFamily="34" charset="-120"/>
              </a:rPr>
              <a:t>Bénéfices attendus</a:t>
            </a:r>
            <a:endParaRPr lang="en-US" sz="4400" dirty="0"/>
          </a:p>
        </p:txBody>
      </p:sp>
      <p:sp>
        <p:nvSpPr>
          <p:cNvPr id="4" name="Shape 1"/>
          <p:cNvSpPr/>
          <p:nvPr/>
        </p:nvSpPr>
        <p:spPr>
          <a:xfrm>
            <a:off x="706993" y="4997875"/>
            <a:ext cx="13216414" cy="22860"/>
          </a:xfrm>
          <a:prstGeom prst="roundRect">
            <a:avLst>
              <a:gd name="adj" fmla="val 132557"/>
            </a:avLst>
          </a:prstGeom>
          <a:solidFill>
            <a:srgbClr val="CFD2D8"/>
          </a:solidFill>
          <a:ln/>
        </p:spPr>
        <p:txBody>
          <a:bodyPr/>
          <a:lstStyle/>
          <a:p>
            <a:endParaRPr lang="fr-FR"/>
          </a:p>
        </p:txBody>
      </p:sp>
      <p:sp>
        <p:nvSpPr>
          <p:cNvPr id="5" name="Shape 2"/>
          <p:cNvSpPr/>
          <p:nvPr/>
        </p:nvSpPr>
        <p:spPr>
          <a:xfrm>
            <a:off x="3949065" y="4290941"/>
            <a:ext cx="22860" cy="706993"/>
          </a:xfrm>
          <a:prstGeom prst="roundRect">
            <a:avLst>
              <a:gd name="adj" fmla="val 132557"/>
            </a:avLst>
          </a:prstGeom>
          <a:solidFill>
            <a:srgbClr val="CFD2D8"/>
          </a:solidFill>
          <a:ln/>
        </p:spPr>
        <p:txBody>
          <a:bodyPr/>
          <a:lstStyle/>
          <a:p>
            <a:endParaRPr lang="fr-FR"/>
          </a:p>
        </p:txBody>
      </p:sp>
      <p:sp>
        <p:nvSpPr>
          <p:cNvPr id="6" name="Shape 3"/>
          <p:cNvSpPr/>
          <p:nvPr/>
        </p:nvSpPr>
        <p:spPr>
          <a:xfrm>
            <a:off x="3733324" y="4770644"/>
            <a:ext cx="454462" cy="454462"/>
          </a:xfrm>
          <a:prstGeom prst="roundRect">
            <a:avLst>
              <a:gd name="adj" fmla="val 6668"/>
            </a:avLst>
          </a:prstGeom>
          <a:solidFill>
            <a:srgbClr val="E9ECF2"/>
          </a:solidFill>
          <a:ln/>
        </p:spPr>
        <p:txBody>
          <a:bodyPr/>
          <a:lstStyle/>
          <a:p>
            <a:endParaRPr lang="fr-FR"/>
          </a:p>
        </p:txBody>
      </p:sp>
      <p:sp>
        <p:nvSpPr>
          <p:cNvPr id="7" name="Text 4"/>
          <p:cNvSpPr/>
          <p:nvPr/>
        </p:nvSpPr>
        <p:spPr>
          <a:xfrm>
            <a:off x="3898106" y="4846368"/>
            <a:ext cx="124897" cy="303014"/>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1</a:t>
            </a:r>
            <a:endParaRPr lang="en-US" sz="2350" dirty="0"/>
          </a:p>
        </p:txBody>
      </p:sp>
      <p:sp>
        <p:nvSpPr>
          <p:cNvPr id="8" name="Text 5"/>
          <p:cNvSpPr/>
          <p:nvPr/>
        </p:nvSpPr>
        <p:spPr>
          <a:xfrm>
            <a:off x="2697956" y="3328738"/>
            <a:ext cx="2525197" cy="315635"/>
          </a:xfrm>
          <a:prstGeom prst="rect">
            <a:avLst/>
          </a:prstGeom>
          <a:noFill/>
          <a:ln/>
        </p:spPr>
        <p:txBody>
          <a:bodyPr wrap="none" lIns="0" tIns="0" rIns="0" bIns="0" rtlCol="0" anchor="t"/>
          <a:lstStyle/>
          <a:p>
            <a:pPr marL="0" indent="0" algn="ctr">
              <a:lnSpc>
                <a:spcPts val="2450"/>
              </a:lnSpc>
              <a:buNone/>
            </a:pPr>
            <a:r>
              <a:rPr lang="en-US" sz="1950" dirty="0">
                <a:solidFill>
                  <a:srgbClr val="15213F"/>
                </a:solidFill>
                <a:latin typeface="Roboto Slab" pitchFamily="34" charset="0"/>
                <a:ea typeface="Roboto Slab" pitchFamily="34" charset="-122"/>
                <a:cs typeface="Roboto Slab" pitchFamily="34" charset="-120"/>
              </a:rPr>
              <a:t>Fiabilité</a:t>
            </a:r>
            <a:endParaRPr lang="en-US" sz="1950" dirty="0"/>
          </a:p>
        </p:txBody>
      </p:sp>
      <p:sp>
        <p:nvSpPr>
          <p:cNvPr id="9" name="Text 6"/>
          <p:cNvSpPr/>
          <p:nvPr/>
        </p:nvSpPr>
        <p:spPr>
          <a:xfrm>
            <a:off x="908923" y="3765578"/>
            <a:ext cx="6103382" cy="323255"/>
          </a:xfrm>
          <a:prstGeom prst="rect">
            <a:avLst/>
          </a:prstGeom>
          <a:noFill/>
          <a:ln/>
        </p:spPr>
        <p:txBody>
          <a:bodyPr wrap="none" lIns="0" tIns="0" rIns="0" bIns="0" rtlCol="0" anchor="t"/>
          <a:lstStyle/>
          <a:p>
            <a:pPr marL="0" indent="0" algn="ctr">
              <a:lnSpc>
                <a:spcPts val="2500"/>
              </a:lnSpc>
              <a:buNone/>
            </a:pPr>
            <a:r>
              <a:rPr lang="en-US" sz="1550" dirty="0">
                <a:solidFill>
                  <a:srgbClr val="15213F"/>
                </a:solidFill>
                <a:latin typeface="Roboto" pitchFamily="34" charset="0"/>
                <a:ea typeface="Roboto" pitchFamily="34" charset="-122"/>
                <a:cs typeface="Roboto" pitchFamily="34" charset="-120"/>
              </a:rPr>
              <a:t>Transactions sécurisées grâce à l'approche SQL</a:t>
            </a:r>
            <a:endParaRPr lang="en-US" sz="1550" dirty="0"/>
          </a:p>
        </p:txBody>
      </p:sp>
      <p:sp>
        <p:nvSpPr>
          <p:cNvPr id="10" name="Shape 7"/>
          <p:cNvSpPr/>
          <p:nvPr/>
        </p:nvSpPr>
        <p:spPr>
          <a:xfrm>
            <a:off x="7303651" y="4997815"/>
            <a:ext cx="22860" cy="706993"/>
          </a:xfrm>
          <a:prstGeom prst="roundRect">
            <a:avLst>
              <a:gd name="adj" fmla="val 132557"/>
            </a:avLst>
          </a:prstGeom>
          <a:solidFill>
            <a:srgbClr val="CFD2D8"/>
          </a:solidFill>
          <a:ln/>
        </p:spPr>
        <p:txBody>
          <a:bodyPr/>
          <a:lstStyle/>
          <a:p>
            <a:endParaRPr lang="fr-FR"/>
          </a:p>
        </p:txBody>
      </p:sp>
      <p:sp>
        <p:nvSpPr>
          <p:cNvPr id="11" name="Shape 8"/>
          <p:cNvSpPr/>
          <p:nvPr/>
        </p:nvSpPr>
        <p:spPr>
          <a:xfrm>
            <a:off x="7087910" y="4770644"/>
            <a:ext cx="454462" cy="454462"/>
          </a:xfrm>
          <a:prstGeom prst="roundRect">
            <a:avLst>
              <a:gd name="adj" fmla="val 6668"/>
            </a:avLst>
          </a:prstGeom>
          <a:solidFill>
            <a:srgbClr val="E9ECF2"/>
          </a:solidFill>
          <a:ln/>
        </p:spPr>
        <p:txBody>
          <a:bodyPr/>
          <a:lstStyle/>
          <a:p>
            <a:endParaRPr lang="fr-FR"/>
          </a:p>
        </p:txBody>
      </p:sp>
      <p:sp>
        <p:nvSpPr>
          <p:cNvPr id="12" name="Text 9"/>
          <p:cNvSpPr/>
          <p:nvPr/>
        </p:nvSpPr>
        <p:spPr>
          <a:xfrm>
            <a:off x="7231499" y="4846368"/>
            <a:ext cx="167283" cy="303014"/>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2</a:t>
            </a:r>
            <a:endParaRPr lang="en-US" sz="2350" dirty="0"/>
          </a:p>
        </p:txBody>
      </p:sp>
      <p:sp>
        <p:nvSpPr>
          <p:cNvPr id="13" name="Text 10"/>
          <p:cNvSpPr/>
          <p:nvPr/>
        </p:nvSpPr>
        <p:spPr>
          <a:xfrm>
            <a:off x="6052542" y="5906917"/>
            <a:ext cx="2525197" cy="315635"/>
          </a:xfrm>
          <a:prstGeom prst="rect">
            <a:avLst/>
          </a:prstGeom>
          <a:noFill/>
          <a:ln/>
        </p:spPr>
        <p:txBody>
          <a:bodyPr wrap="none" lIns="0" tIns="0" rIns="0" bIns="0" rtlCol="0" anchor="t"/>
          <a:lstStyle/>
          <a:p>
            <a:pPr marL="0" indent="0" algn="ctr">
              <a:lnSpc>
                <a:spcPts val="2450"/>
              </a:lnSpc>
              <a:buNone/>
            </a:pPr>
            <a:r>
              <a:rPr lang="en-US" sz="1950" dirty="0">
                <a:solidFill>
                  <a:srgbClr val="15213F"/>
                </a:solidFill>
                <a:latin typeface="Roboto Slab" pitchFamily="34" charset="0"/>
                <a:ea typeface="Roboto Slab" pitchFamily="34" charset="-122"/>
                <a:cs typeface="Roboto Slab" pitchFamily="34" charset="-120"/>
              </a:rPr>
              <a:t>Performance</a:t>
            </a:r>
            <a:endParaRPr lang="en-US" sz="1950" dirty="0"/>
          </a:p>
        </p:txBody>
      </p:sp>
      <p:sp>
        <p:nvSpPr>
          <p:cNvPr id="14" name="Text 11"/>
          <p:cNvSpPr/>
          <p:nvPr/>
        </p:nvSpPr>
        <p:spPr>
          <a:xfrm>
            <a:off x="4263509" y="6343758"/>
            <a:ext cx="6103382" cy="323255"/>
          </a:xfrm>
          <a:prstGeom prst="rect">
            <a:avLst/>
          </a:prstGeom>
          <a:noFill/>
          <a:ln/>
        </p:spPr>
        <p:txBody>
          <a:bodyPr wrap="none" lIns="0" tIns="0" rIns="0" bIns="0" rtlCol="0" anchor="t"/>
          <a:lstStyle/>
          <a:p>
            <a:pPr marL="0" indent="0" algn="ctr">
              <a:lnSpc>
                <a:spcPts val="2500"/>
              </a:lnSpc>
              <a:buNone/>
            </a:pPr>
            <a:r>
              <a:rPr lang="en-US" sz="1550" dirty="0">
                <a:solidFill>
                  <a:srgbClr val="15213F"/>
                </a:solidFill>
                <a:latin typeface="Roboto" pitchFamily="34" charset="0"/>
                <a:ea typeface="Roboto" pitchFamily="34" charset="-122"/>
                <a:cs typeface="Roboto" pitchFamily="34" charset="-120"/>
              </a:rPr>
              <a:t>Scalabilité et rapidité des opérations avec NoSQL</a:t>
            </a:r>
            <a:endParaRPr lang="en-US" sz="1550" dirty="0"/>
          </a:p>
        </p:txBody>
      </p:sp>
      <p:sp>
        <p:nvSpPr>
          <p:cNvPr id="15" name="Shape 12"/>
          <p:cNvSpPr/>
          <p:nvPr/>
        </p:nvSpPr>
        <p:spPr>
          <a:xfrm>
            <a:off x="10658237" y="4290941"/>
            <a:ext cx="22860" cy="706993"/>
          </a:xfrm>
          <a:prstGeom prst="roundRect">
            <a:avLst>
              <a:gd name="adj" fmla="val 132557"/>
            </a:avLst>
          </a:prstGeom>
          <a:solidFill>
            <a:srgbClr val="CFD2D8"/>
          </a:solidFill>
          <a:ln/>
        </p:spPr>
        <p:txBody>
          <a:bodyPr/>
          <a:lstStyle/>
          <a:p>
            <a:endParaRPr lang="fr-FR"/>
          </a:p>
        </p:txBody>
      </p:sp>
      <p:sp>
        <p:nvSpPr>
          <p:cNvPr id="16" name="Shape 13"/>
          <p:cNvSpPr/>
          <p:nvPr/>
        </p:nvSpPr>
        <p:spPr>
          <a:xfrm>
            <a:off x="10442496" y="4770644"/>
            <a:ext cx="454462" cy="454462"/>
          </a:xfrm>
          <a:prstGeom prst="roundRect">
            <a:avLst>
              <a:gd name="adj" fmla="val 6668"/>
            </a:avLst>
          </a:prstGeom>
          <a:solidFill>
            <a:srgbClr val="E9ECF2"/>
          </a:solidFill>
          <a:ln/>
        </p:spPr>
        <p:txBody>
          <a:bodyPr/>
          <a:lstStyle/>
          <a:p>
            <a:endParaRPr lang="fr-FR"/>
          </a:p>
        </p:txBody>
      </p:sp>
      <p:sp>
        <p:nvSpPr>
          <p:cNvPr id="17" name="Text 14"/>
          <p:cNvSpPr/>
          <p:nvPr/>
        </p:nvSpPr>
        <p:spPr>
          <a:xfrm>
            <a:off x="10587871" y="4846368"/>
            <a:ext cx="163592" cy="303014"/>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Roboto Slab" pitchFamily="34" charset="0"/>
                <a:ea typeface="Roboto Slab" pitchFamily="34" charset="-122"/>
                <a:cs typeface="Roboto Slab" pitchFamily="34" charset="-120"/>
              </a:rPr>
              <a:t>3</a:t>
            </a:r>
            <a:endParaRPr lang="en-US" sz="2350" dirty="0"/>
          </a:p>
        </p:txBody>
      </p:sp>
      <p:sp>
        <p:nvSpPr>
          <p:cNvPr id="18" name="Text 15"/>
          <p:cNvSpPr/>
          <p:nvPr/>
        </p:nvSpPr>
        <p:spPr>
          <a:xfrm>
            <a:off x="9407128" y="3328738"/>
            <a:ext cx="2525197" cy="315635"/>
          </a:xfrm>
          <a:prstGeom prst="rect">
            <a:avLst/>
          </a:prstGeom>
          <a:noFill/>
          <a:ln/>
        </p:spPr>
        <p:txBody>
          <a:bodyPr wrap="none" lIns="0" tIns="0" rIns="0" bIns="0" rtlCol="0" anchor="t"/>
          <a:lstStyle/>
          <a:p>
            <a:pPr marL="0" indent="0" algn="ctr">
              <a:lnSpc>
                <a:spcPts val="2450"/>
              </a:lnSpc>
              <a:buNone/>
            </a:pPr>
            <a:r>
              <a:rPr lang="en-US" sz="1950" dirty="0">
                <a:solidFill>
                  <a:srgbClr val="15213F"/>
                </a:solidFill>
                <a:latin typeface="Roboto Slab" pitchFamily="34" charset="0"/>
                <a:ea typeface="Roboto Slab" pitchFamily="34" charset="-122"/>
                <a:cs typeface="Roboto Slab" pitchFamily="34" charset="-120"/>
              </a:rPr>
              <a:t>Flexibilité</a:t>
            </a:r>
            <a:endParaRPr lang="en-US" sz="1950" dirty="0"/>
          </a:p>
        </p:txBody>
      </p:sp>
      <p:sp>
        <p:nvSpPr>
          <p:cNvPr id="19" name="Text 16"/>
          <p:cNvSpPr/>
          <p:nvPr/>
        </p:nvSpPr>
        <p:spPr>
          <a:xfrm>
            <a:off x="7618095" y="3765578"/>
            <a:ext cx="6103382" cy="323255"/>
          </a:xfrm>
          <a:prstGeom prst="rect">
            <a:avLst/>
          </a:prstGeom>
          <a:noFill/>
          <a:ln/>
        </p:spPr>
        <p:txBody>
          <a:bodyPr wrap="none" lIns="0" tIns="0" rIns="0" bIns="0" rtlCol="0" anchor="t"/>
          <a:lstStyle/>
          <a:p>
            <a:pPr marL="0" indent="0" algn="ctr">
              <a:lnSpc>
                <a:spcPts val="2500"/>
              </a:lnSpc>
              <a:buNone/>
            </a:pPr>
            <a:r>
              <a:rPr lang="en-US" sz="1550" dirty="0">
                <a:solidFill>
                  <a:srgbClr val="15213F"/>
                </a:solidFill>
                <a:latin typeface="Roboto" pitchFamily="34" charset="0"/>
                <a:ea typeface="Roboto" pitchFamily="34" charset="-122"/>
                <a:cs typeface="Roboto" pitchFamily="34" charset="-120"/>
              </a:rPr>
              <a:t>Adaptation aux évolutions des besoins grâce à la complémentarité</a:t>
            </a:r>
            <a:endParaRPr lang="en-US" sz="1550" dirty="0"/>
          </a:p>
        </p:txBody>
      </p:sp>
      <p:sp>
        <p:nvSpPr>
          <p:cNvPr id="2" name="ZoneTexte 1">
            <a:extLst>
              <a:ext uri="{FF2B5EF4-FFF2-40B4-BE49-F238E27FC236}">
                <a16:creationId xmlns:a16="http://schemas.microsoft.com/office/drawing/2014/main" id="{40F4CD38-E4D7-6CAA-A846-9C9CFB0A7092}"/>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27</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794516" y="3819763"/>
            <a:ext cx="4720947" cy="590074"/>
          </a:xfrm>
          <a:prstGeom prst="rect">
            <a:avLst/>
          </a:prstGeom>
          <a:noFill/>
          <a:ln/>
        </p:spPr>
        <p:txBody>
          <a:bodyPr wrap="none" lIns="0" tIns="0" rIns="0" bIns="0" rtlCol="0" anchor="t"/>
          <a:lstStyle/>
          <a:p>
            <a:pPr marL="0" indent="0">
              <a:lnSpc>
                <a:spcPts val="4600"/>
              </a:lnSpc>
              <a:buNone/>
            </a:pPr>
            <a:r>
              <a:rPr lang="en-US" sz="13800" dirty="0">
                <a:solidFill>
                  <a:srgbClr val="3257B8"/>
                </a:solidFill>
                <a:latin typeface="Roboto Slab" pitchFamily="34" charset="0"/>
                <a:ea typeface="Roboto Slab" pitchFamily="34" charset="-122"/>
                <a:cs typeface="Roboto Slab" pitchFamily="34" charset="-120"/>
              </a:rPr>
              <a:t>Conclusion</a:t>
            </a:r>
            <a:endParaRPr lang="en-US" sz="13800" dirty="0"/>
          </a:p>
        </p:txBody>
      </p:sp>
      <p:sp>
        <p:nvSpPr>
          <p:cNvPr id="2" name="ZoneTexte 1">
            <a:extLst>
              <a:ext uri="{FF2B5EF4-FFF2-40B4-BE49-F238E27FC236}">
                <a16:creationId xmlns:a16="http://schemas.microsoft.com/office/drawing/2014/main" id="{403A75FB-AB95-3E3B-DEE8-8A8564924DB4}"/>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28</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7007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3257B8"/>
                </a:solidFill>
                <a:latin typeface="Roboto Slab" pitchFamily="34" charset="0"/>
                <a:ea typeface="Roboto Slab" pitchFamily="34" charset="-122"/>
                <a:cs typeface="Roboto Slab" pitchFamily="34" charset="-120"/>
              </a:rPr>
              <a:t>Les Bases de Données Relationnelles (SQL)</a:t>
            </a:r>
            <a:endParaRPr lang="en-US" sz="6150" dirty="0"/>
          </a:p>
        </p:txBody>
      </p:sp>
      <p:sp>
        <p:nvSpPr>
          <p:cNvPr id="4" name="Text 1"/>
          <p:cNvSpPr/>
          <p:nvPr/>
        </p:nvSpPr>
        <p:spPr>
          <a:xfrm>
            <a:off x="793790" y="484489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bases de données relationnelles, alimentées par le langage SQL, sont des outils puissants pour organiser et gérer efficacement de grandes quantités de données. Elles offrent une structure solide et flexible pour stocker, interroger et manipuler l'information de manière sécurisée et cohérente.</a:t>
            </a:r>
            <a:endParaRPr lang="en-US" sz="1750" dirty="0"/>
          </a:p>
        </p:txBody>
      </p:sp>
      <p:sp>
        <p:nvSpPr>
          <p:cNvPr id="5" name="ZoneTexte 4">
            <a:extLst>
              <a:ext uri="{FF2B5EF4-FFF2-40B4-BE49-F238E27FC236}">
                <a16:creationId xmlns:a16="http://schemas.microsoft.com/office/drawing/2014/main" id="{26790CD4-0931-0C4F-C408-FF9005C8818C}"/>
              </a:ext>
            </a:extLst>
          </p:cNvPr>
          <p:cNvSpPr txBox="1"/>
          <p:nvPr/>
        </p:nvSpPr>
        <p:spPr>
          <a:xfrm>
            <a:off x="14116179"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a:t>
            </a:r>
            <a:endParaRPr lang="fr-FR" sz="20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1627-CBBF-F8E2-782E-3CDD3A5E4D9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B6BEDCB-C7A0-DFE2-AA8E-045D4746CDC3}"/>
              </a:ext>
            </a:extLst>
          </p:cNvPr>
          <p:cNvSpPr/>
          <p:nvPr/>
        </p:nvSpPr>
        <p:spPr>
          <a:xfrm>
            <a:off x="1727200" y="3369733"/>
            <a:ext cx="12903200" cy="3454400"/>
          </a:xfrm>
          <a:prstGeom prst="rect">
            <a:avLst/>
          </a:prstGeom>
          <a:noFill/>
          <a:ln/>
        </p:spPr>
        <p:txBody>
          <a:bodyPr wrap="none" lIns="0" tIns="0" rIns="0" bIns="0" rtlCol="0" anchor="t"/>
          <a:lstStyle/>
          <a:p>
            <a:pPr marL="0" indent="0">
              <a:lnSpc>
                <a:spcPts val="4600"/>
              </a:lnSpc>
              <a:buNone/>
            </a:pPr>
            <a:r>
              <a:rPr lang="en-US" sz="13800" dirty="0">
                <a:solidFill>
                  <a:srgbClr val="3257B8"/>
                </a:solidFill>
                <a:latin typeface="Roboto Slab" pitchFamily="34" charset="0"/>
                <a:ea typeface="Roboto Slab" pitchFamily="34" charset="-122"/>
                <a:cs typeface="Roboto Slab" pitchFamily="34" charset="-120"/>
              </a:rPr>
              <a:t>Merci Pour </a:t>
            </a:r>
          </a:p>
          <a:p>
            <a:pPr marL="0" indent="0">
              <a:lnSpc>
                <a:spcPts val="4600"/>
              </a:lnSpc>
              <a:buNone/>
            </a:pPr>
            <a:endParaRPr lang="en-US" sz="13800" dirty="0">
              <a:solidFill>
                <a:srgbClr val="3257B8"/>
              </a:solidFill>
              <a:latin typeface="Roboto Slab" pitchFamily="34" charset="0"/>
              <a:ea typeface="Roboto Slab" pitchFamily="34" charset="-122"/>
              <a:cs typeface="Roboto Slab" pitchFamily="34" charset="-120"/>
            </a:endParaRPr>
          </a:p>
          <a:p>
            <a:pPr marL="0" indent="0">
              <a:lnSpc>
                <a:spcPts val="4600"/>
              </a:lnSpc>
              <a:buNone/>
            </a:pPr>
            <a:endParaRPr lang="en-US" sz="13800" dirty="0">
              <a:solidFill>
                <a:srgbClr val="3257B8"/>
              </a:solidFill>
              <a:latin typeface="Roboto Slab" pitchFamily="34" charset="0"/>
              <a:ea typeface="Roboto Slab" pitchFamily="34" charset="-122"/>
              <a:cs typeface="Roboto Slab" pitchFamily="34" charset="-120"/>
            </a:endParaRPr>
          </a:p>
          <a:p>
            <a:pPr marL="0" indent="0">
              <a:lnSpc>
                <a:spcPts val="4600"/>
              </a:lnSpc>
              <a:buNone/>
            </a:pPr>
            <a:r>
              <a:rPr lang="en-US" sz="13800" dirty="0" err="1">
                <a:solidFill>
                  <a:srgbClr val="3257B8"/>
                </a:solidFill>
                <a:latin typeface="Roboto Slab" pitchFamily="34" charset="0"/>
                <a:ea typeface="Roboto Slab" pitchFamily="34" charset="-122"/>
                <a:cs typeface="Roboto Slab" pitchFamily="34" charset="-120"/>
              </a:rPr>
              <a:t>votre</a:t>
            </a:r>
            <a:r>
              <a:rPr lang="en-US" sz="13800" dirty="0">
                <a:solidFill>
                  <a:srgbClr val="3257B8"/>
                </a:solidFill>
                <a:latin typeface="Roboto Slab" pitchFamily="34" charset="0"/>
                <a:ea typeface="Roboto Slab" pitchFamily="34" charset="-122"/>
                <a:cs typeface="Roboto Slab" pitchFamily="34" charset="-120"/>
              </a:rPr>
              <a:t> attention </a:t>
            </a:r>
            <a:endParaRPr lang="en-US" sz="13800" dirty="0"/>
          </a:p>
        </p:txBody>
      </p:sp>
      <p:sp>
        <p:nvSpPr>
          <p:cNvPr id="2" name="ZoneTexte 1">
            <a:extLst>
              <a:ext uri="{FF2B5EF4-FFF2-40B4-BE49-F238E27FC236}">
                <a16:creationId xmlns:a16="http://schemas.microsoft.com/office/drawing/2014/main" id="{C19A348A-8140-4B6E-B8EA-E64BB6AF5ECA}"/>
              </a:ext>
            </a:extLst>
          </p:cNvPr>
          <p:cNvSpPr txBox="1"/>
          <p:nvPr/>
        </p:nvSpPr>
        <p:spPr>
          <a:xfrm>
            <a:off x="13680750" y="7643120"/>
            <a:ext cx="444352"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29</a:t>
            </a:r>
            <a:endParaRPr lang="fr-F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033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Définition et principes de base</a:t>
            </a:r>
            <a:endParaRPr lang="en-US" sz="4450" dirty="0"/>
          </a:p>
        </p:txBody>
      </p:sp>
      <p:sp>
        <p:nvSpPr>
          <p:cNvPr id="4" name="Shape 1"/>
          <p:cNvSpPr/>
          <p:nvPr/>
        </p:nvSpPr>
        <p:spPr>
          <a:xfrm>
            <a:off x="6280190" y="3119676"/>
            <a:ext cx="510302" cy="510302"/>
          </a:xfrm>
          <a:prstGeom prst="roundRect">
            <a:avLst>
              <a:gd name="adj" fmla="val 6667"/>
            </a:avLst>
          </a:prstGeom>
          <a:solidFill>
            <a:srgbClr val="E9ECF2"/>
          </a:solidFill>
          <a:ln/>
        </p:spPr>
        <p:txBody>
          <a:bodyPr/>
          <a:lstStyle/>
          <a:p>
            <a:endParaRPr lang="fr-FR"/>
          </a:p>
        </p:txBody>
      </p:sp>
      <p:sp>
        <p:nvSpPr>
          <p:cNvPr id="5" name="Text 2"/>
          <p:cNvSpPr/>
          <p:nvPr/>
        </p:nvSpPr>
        <p:spPr>
          <a:xfrm>
            <a:off x="6465213" y="3204686"/>
            <a:ext cx="140256"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Modèle Relationnel</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données sont organisées en tables avec des colonnes et des lignes, liées entre elles par des relations.</a:t>
            </a:r>
            <a:endParaRPr lang="en-US" sz="1750" dirty="0"/>
          </a:p>
        </p:txBody>
      </p:sp>
      <p:sp>
        <p:nvSpPr>
          <p:cNvPr id="8" name="Shape 5"/>
          <p:cNvSpPr/>
          <p:nvPr/>
        </p:nvSpPr>
        <p:spPr>
          <a:xfrm>
            <a:off x="10171867" y="3119676"/>
            <a:ext cx="510302" cy="510302"/>
          </a:xfrm>
          <a:prstGeom prst="roundRect">
            <a:avLst>
              <a:gd name="adj" fmla="val 6667"/>
            </a:avLst>
          </a:prstGeom>
          <a:solidFill>
            <a:srgbClr val="E9ECF2"/>
          </a:solidFill>
          <a:ln/>
        </p:spPr>
        <p:txBody>
          <a:bodyPr/>
          <a:lstStyle/>
          <a:p>
            <a:endParaRPr lang="fr-FR"/>
          </a:p>
        </p:txBody>
      </p:sp>
      <p:sp>
        <p:nvSpPr>
          <p:cNvPr id="9" name="Text 6"/>
          <p:cNvSpPr/>
          <p:nvPr/>
        </p:nvSpPr>
        <p:spPr>
          <a:xfrm>
            <a:off x="10333077" y="3204686"/>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Langage SQL</a:t>
            </a:r>
            <a:endParaRPr lang="en-US" sz="2200" dirty="0"/>
          </a:p>
        </p:txBody>
      </p:sp>
      <p:sp>
        <p:nvSpPr>
          <p:cNvPr id="11" name="Text 8"/>
          <p:cNvSpPr/>
          <p:nvPr/>
        </p:nvSpPr>
        <p:spPr>
          <a:xfrm>
            <a:off x="109089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SQL (Structured Query Language) est le langage standard pour interagir avec les bases de données relationnelles.</a:t>
            </a:r>
            <a:endParaRPr lang="en-US" sz="1750" dirty="0"/>
          </a:p>
        </p:txBody>
      </p:sp>
      <p:sp>
        <p:nvSpPr>
          <p:cNvPr id="12" name="Shape 9"/>
          <p:cNvSpPr/>
          <p:nvPr/>
        </p:nvSpPr>
        <p:spPr>
          <a:xfrm>
            <a:off x="6280190" y="5906572"/>
            <a:ext cx="510302" cy="510302"/>
          </a:xfrm>
          <a:prstGeom prst="roundRect">
            <a:avLst>
              <a:gd name="adj" fmla="val 6667"/>
            </a:avLst>
          </a:prstGeom>
          <a:solidFill>
            <a:srgbClr val="E9ECF2"/>
          </a:solidFill>
          <a:ln/>
        </p:spPr>
        <p:txBody>
          <a:bodyPr/>
          <a:lstStyle/>
          <a:p>
            <a:endParaRPr lang="fr-FR"/>
          </a:p>
        </p:txBody>
      </p:sp>
      <p:sp>
        <p:nvSpPr>
          <p:cNvPr id="13" name="Text 10"/>
          <p:cNvSpPr/>
          <p:nvPr/>
        </p:nvSpPr>
        <p:spPr>
          <a:xfrm>
            <a:off x="6443424" y="5991582"/>
            <a:ext cx="183713" cy="340281"/>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7017306" y="5906572"/>
            <a:ext cx="2894171" cy="354330"/>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Intégrité des Données</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bases de données relationnelles garantissent la cohérence et la fiabilité des données grâce à des règles d'intégrité.</a:t>
            </a:r>
            <a:endParaRPr lang="en-US" sz="1750" dirty="0"/>
          </a:p>
        </p:txBody>
      </p:sp>
      <p:pic>
        <p:nvPicPr>
          <p:cNvPr id="17" name="Image 16">
            <a:extLst>
              <a:ext uri="{FF2B5EF4-FFF2-40B4-BE49-F238E27FC236}">
                <a16:creationId xmlns:a16="http://schemas.microsoft.com/office/drawing/2014/main" id="{CDA6DE1A-6847-FC3D-A11F-BC16AAB69942}"/>
              </a:ext>
            </a:extLst>
          </p:cNvPr>
          <p:cNvPicPr>
            <a:picLocks noChangeAspect="1"/>
          </p:cNvPicPr>
          <p:nvPr/>
        </p:nvPicPr>
        <p:blipFill>
          <a:blip r:embed="rId4"/>
          <a:stretch>
            <a:fillRect/>
          </a:stretch>
        </p:blipFill>
        <p:spPr>
          <a:xfrm>
            <a:off x="11677265" y="7799942"/>
            <a:ext cx="2953135" cy="335107"/>
          </a:xfrm>
          <a:prstGeom prst="rect">
            <a:avLst/>
          </a:prstGeom>
        </p:spPr>
      </p:pic>
      <p:sp>
        <p:nvSpPr>
          <p:cNvPr id="16" name="ZoneTexte 15">
            <a:extLst>
              <a:ext uri="{FF2B5EF4-FFF2-40B4-BE49-F238E27FC236}">
                <a16:creationId xmlns:a16="http://schemas.microsoft.com/office/drawing/2014/main" id="{2D4F856F-9BF5-B448-A047-FDC49DA60187}"/>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3</a:t>
            </a:r>
            <a:endParaRPr lang="fr-FR" sz="20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0099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Modèle de Données Structuré : Tables, Schémas, et Relations</a:t>
            </a:r>
            <a:endParaRPr lang="en-US" sz="4450" dirty="0"/>
          </a:p>
        </p:txBody>
      </p:sp>
      <p:sp>
        <p:nvSpPr>
          <p:cNvPr id="3" name="Text 1"/>
          <p:cNvSpPr/>
          <p:nvPr/>
        </p:nvSpPr>
        <p:spPr>
          <a:xfrm>
            <a:off x="793790" y="32855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Tables</a:t>
            </a:r>
            <a:endParaRPr lang="en-US" sz="2200" dirty="0"/>
          </a:p>
        </p:txBody>
      </p:sp>
      <p:sp>
        <p:nvSpPr>
          <p:cNvPr id="4" name="Text 2"/>
          <p:cNvSpPr/>
          <p:nvPr/>
        </p:nvSpPr>
        <p:spPr>
          <a:xfrm>
            <a:off x="793790" y="3866674"/>
            <a:ext cx="3299698"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données sont stockées dans des tables composées de lignes (enregistrements) et de colonnes (champs).</a:t>
            </a:r>
            <a:endParaRPr lang="en-US" sz="1750" dirty="0"/>
          </a:p>
        </p:txBody>
      </p:sp>
      <p:sp>
        <p:nvSpPr>
          <p:cNvPr id="5" name="Text 3"/>
          <p:cNvSpPr/>
          <p:nvPr/>
        </p:nvSpPr>
        <p:spPr>
          <a:xfrm>
            <a:off x="4654510" y="32855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Schémas</a:t>
            </a:r>
            <a:endParaRPr lang="en-US" sz="2200" dirty="0"/>
          </a:p>
        </p:txBody>
      </p:sp>
      <p:sp>
        <p:nvSpPr>
          <p:cNvPr id="6" name="Text 4"/>
          <p:cNvSpPr/>
          <p:nvPr/>
        </p:nvSpPr>
        <p:spPr>
          <a:xfrm>
            <a:off x="4654510" y="3866674"/>
            <a:ext cx="2856428" cy="181451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Un schéma définit la structure de la base de données, avec les tables, leurs colonnes et leurs relations.</a:t>
            </a:r>
            <a:endParaRPr lang="en-US" sz="1750" dirty="0"/>
          </a:p>
        </p:txBody>
      </p:sp>
      <p:sp>
        <p:nvSpPr>
          <p:cNvPr id="7" name="Text 5"/>
          <p:cNvSpPr/>
          <p:nvPr/>
        </p:nvSpPr>
        <p:spPr>
          <a:xfrm>
            <a:off x="8071961" y="32855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Relations</a:t>
            </a:r>
            <a:endParaRPr lang="en-US" sz="2200" dirty="0"/>
          </a:p>
        </p:txBody>
      </p:sp>
      <p:sp>
        <p:nvSpPr>
          <p:cNvPr id="8" name="Text 6"/>
          <p:cNvSpPr/>
          <p:nvPr/>
        </p:nvSpPr>
        <p:spPr>
          <a:xfrm>
            <a:off x="8071961" y="3866674"/>
            <a:ext cx="577965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Une des forces des bases de données relationnelles est la possibilité de créer des relations entre les tables, grâce aux </a:t>
            </a:r>
            <a:r>
              <a:rPr lang="en-US" sz="1750" b="1" dirty="0">
                <a:solidFill>
                  <a:srgbClr val="15213F"/>
                </a:solidFill>
                <a:latin typeface="Roboto" pitchFamily="34" charset="0"/>
                <a:ea typeface="Roboto" pitchFamily="34" charset="-122"/>
                <a:cs typeface="Roboto" pitchFamily="34" charset="-120"/>
              </a:rPr>
              <a:t>clés primaires</a:t>
            </a:r>
            <a:r>
              <a:rPr lang="en-US" sz="1750" dirty="0">
                <a:solidFill>
                  <a:srgbClr val="15213F"/>
                </a:solidFill>
                <a:latin typeface="Roboto" pitchFamily="34" charset="0"/>
                <a:ea typeface="Roboto" pitchFamily="34" charset="-122"/>
                <a:cs typeface="Roboto" pitchFamily="34" charset="-120"/>
              </a:rPr>
              <a:t> et </a:t>
            </a:r>
            <a:r>
              <a:rPr lang="en-US" sz="1750" b="1" dirty="0">
                <a:solidFill>
                  <a:srgbClr val="15213F"/>
                </a:solidFill>
                <a:latin typeface="Roboto" pitchFamily="34" charset="0"/>
                <a:ea typeface="Roboto" pitchFamily="34" charset="-122"/>
                <a:cs typeface="Roboto" pitchFamily="34" charset="-120"/>
              </a:rPr>
              <a:t>clés étrangères</a:t>
            </a: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9" name="Text 7"/>
          <p:cNvSpPr/>
          <p:nvPr/>
        </p:nvSpPr>
        <p:spPr>
          <a:xfrm>
            <a:off x="8071961" y="5034677"/>
            <a:ext cx="5779651"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Les </a:t>
            </a:r>
            <a:r>
              <a:rPr lang="en-US" sz="1750" b="1" dirty="0">
                <a:solidFill>
                  <a:srgbClr val="15213F"/>
                </a:solidFill>
                <a:latin typeface="Roboto" pitchFamily="34" charset="0"/>
                <a:ea typeface="Roboto" pitchFamily="34" charset="-122"/>
                <a:cs typeface="Roboto" pitchFamily="34" charset="-120"/>
              </a:rPr>
              <a:t>clés primaires</a:t>
            </a:r>
            <a:r>
              <a:rPr lang="en-US" sz="1750" dirty="0">
                <a:solidFill>
                  <a:srgbClr val="15213F"/>
                </a:solidFill>
                <a:latin typeface="Roboto" pitchFamily="34" charset="0"/>
                <a:ea typeface="Roboto" pitchFamily="34" charset="-122"/>
                <a:cs typeface="Roboto" pitchFamily="34" charset="-120"/>
              </a:rPr>
              <a:t> sont des identifiants uniques pour chaque enregistrement dans une table, et les </a:t>
            </a:r>
            <a:r>
              <a:rPr lang="en-US" sz="1750" b="1" dirty="0">
                <a:solidFill>
                  <a:srgbClr val="15213F"/>
                </a:solidFill>
                <a:latin typeface="Roboto" pitchFamily="34" charset="0"/>
                <a:ea typeface="Roboto" pitchFamily="34" charset="-122"/>
                <a:cs typeface="Roboto" pitchFamily="34" charset="-120"/>
              </a:rPr>
              <a:t>clés étrangères</a:t>
            </a:r>
            <a:r>
              <a:rPr lang="en-US" sz="1750" dirty="0">
                <a:solidFill>
                  <a:srgbClr val="15213F"/>
                </a:solidFill>
                <a:latin typeface="Roboto" pitchFamily="34" charset="0"/>
                <a:ea typeface="Roboto" pitchFamily="34" charset="-122"/>
                <a:cs typeface="Roboto" pitchFamily="34" charset="-120"/>
              </a:rPr>
              <a:t> permettent de lier ces enregistrements entre plusieurs tables, formant ainsi des relations structurées.</a:t>
            </a:r>
            <a:endParaRPr lang="en-US" sz="1750" dirty="0"/>
          </a:p>
        </p:txBody>
      </p:sp>
      <p:pic>
        <p:nvPicPr>
          <p:cNvPr id="11" name="Image 10">
            <a:extLst>
              <a:ext uri="{FF2B5EF4-FFF2-40B4-BE49-F238E27FC236}">
                <a16:creationId xmlns:a16="http://schemas.microsoft.com/office/drawing/2014/main" id="{75CA0982-CA76-1762-2F21-503DC89C52A4}"/>
              </a:ext>
            </a:extLst>
          </p:cNvPr>
          <p:cNvPicPr>
            <a:picLocks noChangeAspect="1"/>
          </p:cNvPicPr>
          <p:nvPr/>
        </p:nvPicPr>
        <p:blipFill>
          <a:blip r:embed="rId3"/>
          <a:stretch>
            <a:fillRect/>
          </a:stretch>
        </p:blipFill>
        <p:spPr>
          <a:xfrm>
            <a:off x="8026382" y="7478602"/>
            <a:ext cx="6604018" cy="749391"/>
          </a:xfrm>
          <a:prstGeom prst="rect">
            <a:avLst/>
          </a:prstGeom>
        </p:spPr>
      </p:pic>
      <p:sp>
        <p:nvSpPr>
          <p:cNvPr id="10" name="ZoneTexte 9">
            <a:extLst>
              <a:ext uri="{FF2B5EF4-FFF2-40B4-BE49-F238E27FC236}">
                <a16:creationId xmlns:a16="http://schemas.microsoft.com/office/drawing/2014/main" id="{EBF8B65A-A8F3-484A-D5EA-780552482976}"/>
              </a:ext>
            </a:extLst>
          </p:cNvPr>
          <p:cNvSpPr txBox="1"/>
          <p:nvPr/>
        </p:nvSpPr>
        <p:spPr>
          <a:xfrm>
            <a:off x="13680750" y="7643120"/>
            <a:ext cx="314510" cy="400110"/>
          </a:xfrm>
          <a:prstGeom prst="rect">
            <a:avLst/>
          </a:prstGeom>
          <a:noFill/>
        </p:spPr>
        <p:txBody>
          <a:bodyPr wrap="none" rtlCol="0">
            <a:spAutoFit/>
          </a:bodyPr>
          <a:lstStyle/>
          <a:p>
            <a:r>
              <a:rPr lang="fr-FR" sz="2000" b="1" dirty="0">
                <a:effectLst>
                  <a:outerShdw blurRad="38100" dist="38100" dir="2700000" algn="tl">
                    <a:srgbClr val="000000">
                      <a:alpha val="43137"/>
                    </a:srgbClr>
                  </a:outerShdw>
                </a:effectLst>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49010" y="729258"/>
            <a:ext cx="9222938" cy="579477"/>
          </a:xfrm>
          <a:prstGeom prst="rect">
            <a:avLst/>
          </a:prstGeom>
          <a:noFill/>
          <a:ln/>
        </p:spPr>
        <p:txBody>
          <a:bodyPr wrap="none" lIns="0" tIns="0" rIns="0" bIns="0" rtlCol="0" anchor="t"/>
          <a:lstStyle/>
          <a:p>
            <a:pPr marL="0" indent="0">
              <a:lnSpc>
                <a:spcPts val="4550"/>
              </a:lnSpc>
              <a:buNone/>
            </a:pPr>
            <a:r>
              <a:rPr lang="en-US" sz="3650" dirty="0">
                <a:solidFill>
                  <a:srgbClr val="3257B8"/>
                </a:solidFill>
                <a:latin typeface="Roboto Slab" pitchFamily="34" charset="0"/>
                <a:ea typeface="Roboto Slab" pitchFamily="34" charset="-122"/>
                <a:cs typeface="Roboto Slab" pitchFamily="34" charset="-120"/>
              </a:rPr>
              <a:t>Langage SQL (Structured Query Language)</a:t>
            </a:r>
            <a:endParaRPr lang="en-US" sz="3650" dirty="0"/>
          </a:p>
        </p:txBody>
      </p:sp>
      <p:sp>
        <p:nvSpPr>
          <p:cNvPr id="4" name="Shape 1"/>
          <p:cNvSpPr/>
          <p:nvPr/>
        </p:nvSpPr>
        <p:spPr>
          <a:xfrm>
            <a:off x="915710" y="1586865"/>
            <a:ext cx="22860" cy="5913477"/>
          </a:xfrm>
          <a:prstGeom prst="roundRect">
            <a:avLst>
              <a:gd name="adj" fmla="val 121679"/>
            </a:avLst>
          </a:prstGeom>
          <a:solidFill>
            <a:srgbClr val="CFD2D8"/>
          </a:solidFill>
          <a:ln/>
        </p:spPr>
        <p:txBody>
          <a:bodyPr/>
          <a:lstStyle/>
          <a:p>
            <a:endParaRPr lang="fr-FR"/>
          </a:p>
        </p:txBody>
      </p:sp>
      <p:sp>
        <p:nvSpPr>
          <p:cNvPr id="5" name="Shape 2"/>
          <p:cNvSpPr/>
          <p:nvPr/>
        </p:nvSpPr>
        <p:spPr>
          <a:xfrm>
            <a:off x="1112877" y="1992630"/>
            <a:ext cx="649010" cy="22860"/>
          </a:xfrm>
          <a:prstGeom prst="roundRect">
            <a:avLst>
              <a:gd name="adj" fmla="val 121679"/>
            </a:avLst>
          </a:prstGeom>
          <a:solidFill>
            <a:srgbClr val="CFD2D8"/>
          </a:solidFill>
          <a:ln/>
        </p:spPr>
        <p:txBody>
          <a:bodyPr/>
          <a:lstStyle/>
          <a:p>
            <a:endParaRPr lang="fr-FR"/>
          </a:p>
        </p:txBody>
      </p:sp>
      <p:sp>
        <p:nvSpPr>
          <p:cNvPr id="6" name="Shape 3"/>
          <p:cNvSpPr/>
          <p:nvPr/>
        </p:nvSpPr>
        <p:spPr>
          <a:xfrm>
            <a:off x="718542" y="1795463"/>
            <a:ext cx="417195" cy="417195"/>
          </a:xfrm>
          <a:prstGeom prst="roundRect">
            <a:avLst>
              <a:gd name="adj" fmla="val 6667"/>
            </a:avLst>
          </a:prstGeom>
          <a:solidFill>
            <a:srgbClr val="E9ECF2"/>
          </a:solidFill>
          <a:ln/>
        </p:spPr>
        <p:txBody>
          <a:bodyPr/>
          <a:lstStyle/>
          <a:p>
            <a:endParaRPr lang="fr-FR"/>
          </a:p>
        </p:txBody>
      </p:sp>
      <p:sp>
        <p:nvSpPr>
          <p:cNvPr id="7" name="Text 4"/>
          <p:cNvSpPr/>
          <p:nvPr/>
        </p:nvSpPr>
        <p:spPr>
          <a:xfrm>
            <a:off x="869752" y="1864995"/>
            <a:ext cx="114657" cy="278130"/>
          </a:xfrm>
          <a:prstGeom prst="rect">
            <a:avLst/>
          </a:prstGeom>
          <a:noFill/>
          <a:ln/>
        </p:spPr>
        <p:txBody>
          <a:bodyPr wrap="none" lIns="0" tIns="0" rIns="0" bIns="0" rtlCol="0" anchor="t"/>
          <a:lstStyle/>
          <a:p>
            <a:pPr marL="0" indent="0" algn="ctr">
              <a:lnSpc>
                <a:spcPts val="2150"/>
              </a:lnSpc>
              <a:buNone/>
            </a:pPr>
            <a:r>
              <a:rPr lang="en-US" sz="2150" dirty="0">
                <a:solidFill>
                  <a:srgbClr val="15213F"/>
                </a:solidFill>
                <a:latin typeface="Roboto Slab" pitchFamily="34" charset="0"/>
                <a:ea typeface="Roboto Slab" pitchFamily="34" charset="-122"/>
                <a:cs typeface="Roboto Slab" pitchFamily="34" charset="-120"/>
              </a:rPr>
              <a:t>1</a:t>
            </a:r>
            <a:endParaRPr lang="en-US" sz="2150" dirty="0"/>
          </a:p>
        </p:txBody>
      </p:sp>
      <p:sp>
        <p:nvSpPr>
          <p:cNvPr id="8" name="Text 5"/>
          <p:cNvSpPr/>
          <p:nvPr/>
        </p:nvSpPr>
        <p:spPr>
          <a:xfrm>
            <a:off x="1947029" y="1772245"/>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Interrogation</a:t>
            </a:r>
            <a:endParaRPr lang="en-US" sz="1800" dirty="0"/>
          </a:p>
        </p:txBody>
      </p:sp>
      <p:sp>
        <p:nvSpPr>
          <p:cNvPr id="9" name="Text 6"/>
          <p:cNvSpPr/>
          <p:nvPr/>
        </p:nvSpPr>
        <p:spPr>
          <a:xfrm>
            <a:off x="1947029" y="2173129"/>
            <a:ext cx="8376761" cy="296585"/>
          </a:xfrm>
          <a:prstGeom prst="rect">
            <a:avLst/>
          </a:prstGeom>
          <a:noFill/>
          <a:ln/>
        </p:spPr>
        <p:txBody>
          <a:bodyPr wrap="none" lIns="0" tIns="0" rIns="0" bIns="0" rtlCol="0" anchor="t"/>
          <a:lstStyle/>
          <a:p>
            <a:pPr marL="0" indent="0" algn="l">
              <a:lnSpc>
                <a:spcPts val="2300"/>
              </a:lnSpc>
              <a:buNone/>
            </a:pPr>
            <a:r>
              <a:rPr lang="en-US" sz="1450" dirty="0">
                <a:solidFill>
                  <a:srgbClr val="15213F"/>
                </a:solidFill>
                <a:latin typeface="Roboto" pitchFamily="34" charset="0"/>
                <a:ea typeface="Roboto" pitchFamily="34" charset="-122"/>
                <a:cs typeface="Roboto" pitchFamily="34" charset="-120"/>
              </a:rPr>
              <a:t>SQL permet de sélectionner, filtrer et combiner des données à l'aide de requêtes.</a:t>
            </a:r>
            <a:endParaRPr lang="en-US" sz="1450" dirty="0"/>
          </a:p>
        </p:txBody>
      </p:sp>
      <p:sp>
        <p:nvSpPr>
          <p:cNvPr id="10" name="Shape 7"/>
          <p:cNvSpPr/>
          <p:nvPr/>
        </p:nvSpPr>
        <p:spPr>
          <a:xfrm>
            <a:off x="1112877" y="3246239"/>
            <a:ext cx="649010" cy="22860"/>
          </a:xfrm>
          <a:prstGeom prst="roundRect">
            <a:avLst>
              <a:gd name="adj" fmla="val 121679"/>
            </a:avLst>
          </a:prstGeom>
          <a:solidFill>
            <a:srgbClr val="CFD2D8"/>
          </a:solidFill>
          <a:ln/>
        </p:spPr>
        <p:txBody>
          <a:bodyPr/>
          <a:lstStyle/>
          <a:p>
            <a:endParaRPr lang="fr-FR"/>
          </a:p>
        </p:txBody>
      </p:sp>
      <p:sp>
        <p:nvSpPr>
          <p:cNvPr id="11" name="Shape 8"/>
          <p:cNvSpPr/>
          <p:nvPr/>
        </p:nvSpPr>
        <p:spPr>
          <a:xfrm>
            <a:off x="718542" y="3049072"/>
            <a:ext cx="417195" cy="417195"/>
          </a:xfrm>
          <a:prstGeom prst="roundRect">
            <a:avLst>
              <a:gd name="adj" fmla="val 6667"/>
            </a:avLst>
          </a:prstGeom>
          <a:solidFill>
            <a:srgbClr val="E9ECF2"/>
          </a:solidFill>
          <a:ln/>
        </p:spPr>
        <p:txBody>
          <a:bodyPr/>
          <a:lstStyle/>
          <a:p>
            <a:endParaRPr lang="fr-FR"/>
          </a:p>
        </p:txBody>
      </p:sp>
      <p:sp>
        <p:nvSpPr>
          <p:cNvPr id="12" name="Text 9"/>
          <p:cNvSpPr/>
          <p:nvPr/>
        </p:nvSpPr>
        <p:spPr>
          <a:xfrm>
            <a:off x="850225" y="3118604"/>
            <a:ext cx="153710" cy="278130"/>
          </a:xfrm>
          <a:prstGeom prst="rect">
            <a:avLst/>
          </a:prstGeom>
          <a:noFill/>
          <a:ln/>
        </p:spPr>
        <p:txBody>
          <a:bodyPr wrap="none" lIns="0" tIns="0" rIns="0" bIns="0" rtlCol="0" anchor="t"/>
          <a:lstStyle/>
          <a:p>
            <a:pPr marL="0" indent="0" algn="ctr">
              <a:lnSpc>
                <a:spcPts val="2150"/>
              </a:lnSpc>
              <a:buNone/>
            </a:pPr>
            <a:r>
              <a:rPr lang="en-US" sz="2150" dirty="0">
                <a:solidFill>
                  <a:srgbClr val="15213F"/>
                </a:solidFill>
                <a:latin typeface="Roboto Slab" pitchFamily="34" charset="0"/>
                <a:ea typeface="Roboto Slab" pitchFamily="34" charset="-122"/>
                <a:cs typeface="Roboto Slab" pitchFamily="34" charset="-120"/>
              </a:rPr>
              <a:t>2</a:t>
            </a:r>
            <a:endParaRPr lang="en-US" sz="2150" dirty="0"/>
          </a:p>
        </p:txBody>
      </p:sp>
      <p:sp>
        <p:nvSpPr>
          <p:cNvPr id="13" name="Text 10"/>
          <p:cNvSpPr/>
          <p:nvPr/>
        </p:nvSpPr>
        <p:spPr>
          <a:xfrm>
            <a:off x="1947029" y="3025854"/>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Manipulation</a:t>
            </a:r>
            <a:endParaRPr lang="en-US" sz="1800" dirty="0"/>
          </a:p>
        </p:txBody>
      </p:sp>
      <p:sp>
        <p:nvSpPr>
          <p:cNvPr id="14" name="Text 11"/>
          <p:cNvSpPr/>
          <p:nvPr/>
        </p:nvSpPr>
        <p:spPr>
          <a:xfrm>
            <a:off x="1947029" y="3426738"/>
            <a:ext cx="8376761" cy="296585"/>
          </a:xfrm>
          <a:prstGeom prst="rect">
            <a:avLst/>
          </a:prstGeom>
          <a:noFill/>
          <a:ln/>
        </p:spPr>
        <p:txBody>
          <a:bodyPr wrap="none" lIns="0" tIns="0" rIns="0" bIns="0" rtlCol="0" anchor="t"/>
          <a:lstStyle/>
          <a:p>
            <a:pPr marL="0" indent="0" algn="l">
              <a:lnSpc>
                <a:spcPts val="2300"/>
              </a:lnSpc>
              <a:buNone/>
            </a:pPr>
            <a:r>
              <a:rPr lang="en-US" sz="1450" dirty="0">
                <a:solidFill>
                  <a:srgbClr val="15213F"/>
                </a:solidFill>
                <a:latin typeface="Roboto" pitchFamily="34" charset="0"/>
                <a:ea typeface="Roboto" pitchFamily="34" charset="-122"/>
                <a:cs typeface="Roboto" pitchFamily="34" charset="-120"/>
              </a:rPr>
              <a:t>SQL offre des commandes pour insérer, mettre à jour et supprimer des données.</a:t>
            </a:r>
            <a:endParaRPr lang="en-US" sz="1450" dirty="0"/>
          </a:p>
        </p:txBody>
      </p:sp>
      <p:sp>
        <p:nvSpPr>
          <p:cNvPr id="15" name="Shape 12"/>
          <p:cNvSpPr/>
          <p:nvPr/>
        </p:nvSpPr>
        <p:spPr>
          <a:xfrm>
            <a:off x="1112877" y="4499848"/>
            <a:ext cx="649010" cy="22860"/>
          </a:xfrm>
          <a:prstGeom prst="roundRect">
            <a:avLst>
              <a:gd name="adj" fmla="val 121679"/>
            </a:avLst>
          </a:prstGeom>
          <a:solidFill>
            <a:srgbClr val="CFD2D8"/>
          </a:solidFill>
          <a:ln/>
        </p:spPr>
        <p:txBody>
          <a:bodyPr/>
          <a:lstStyle/>
          <a:p>
            <a:endParaRPr lang="fr-FR"/>
          </a:p>
        </p:txBody>
      </p:sp>
      <p:sp>
        <p:nvSpPr>
          <p:cNvPr id="16" name="Shape 13"/>
          <p:cNvSpPr/>
          <p:nvPr/>
        </p:nvSpPr>
        <p:spPr>
          <a:xfrm>
            <a:off x="718542" y="4302681"/>
            <a:ext cx="417195" cy="417195"/>
          </a:xfrm>
          <a:prstGeom prst="roundRect">
            <a:avLst>
              <a:gd name="adj" fmla="val 6667"/>
            </a:avLst>
          </a:prstGeom>
          <a:solidFill>
            <a:srgbClr val="E9ECF2"/>
          </a:solidFill>
          <a:ln/>
        </p:spPr>
        <p:txBody>
          <a:bodyPr/>
          <a:lstStyle/>
          <a:p>
            <a:endParaRPr lang="fr-FR"/>
          </a:p>
        </p:txBody>
      </p:sp>
      <p:sp>
        <p:nvSpPr>
          <p:cNvPr id="17" name="Text 14"/>
          <p:cNvSpPr/>
          <p:nvPr/>
        </p:nvSpPr>
        <p:spPr>
          <a:xfrm>
            <a:off x="852011" y="4372213"/>
            <a:ext cx="150257" cy="278130"/>
          </a:xfrm>
          <a:prstGeom prst="rect">
            <a:avLst/>
          </a:prstGeom>
          <a:noFill/>
          <a:ln/>
        </p:spPr>
        <p:txBody>
          <a:bodyPr wrap="none" lIns="0" tIns="0" rIns="0" bIns="0" rtlCol="0" anchor="t"/>
          <a:lstStyle/>
          <a:p>
            <a:pPr marL="0" indent="0" algn="ctr">
              <a:lnSpc>
                <a:spcPts val="2150"/>
              </a:lnSpc>
              <a:buNone/>
            </a:pPr>
            <a:r>
              <a:rPr lang="en-US" sz="2150" dirty="0">
                <a:solidFill>
                  <a:srgbClr val="15213F"/>
                </a:solidFill>
                <a:latin typeface="Roboto Slab" pitchFamily="34" charset="0"/>
                <a:ea typeface="Roboto Slab" pitchFamily="34" charset="-122"/>
                <a:cs typeface="Roboto Slab" pitchFamily="34" charset="-120"/>
              </a:rPr>
              <a:t>3</a:t>
            </a:r>
            <a:endParaRPr lang="en-US" sz="2150" dirty="0"/>
          </a:p>
        </p:txBody>
      </p:sp>
      <p:sp>
        <p:nvSpPr>
          <p:cNvPr id="18" name="Text 15"/>
          <p:cNvSpPr/>
          <p:nvPr/>
        </p:nvSpPr>
        <p:spPr>
          <a:xfrm>
            <a:off x="1947029" y="4279463"/>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Définition</a:t>
            </a:r>
            <a:endParaRPr lang="en-US" sz="1800" dirty="0"/>
          </a:p>
        </p:txBody>
      </p:sp>
      <p:sp>
        <p:nvSpPr>
          <p:cNvPr id="19" name="Text 16"/>
          <p:cNvSpPr/>
          <p:nvPr/>
        </p:nvSpPr>
        <p:spPr>
          <a:xfrm>
            <a:off x="1947029" y="4680347"/>
            <a:ext cx="8376761" cy="296585"/>
          </a:xfrm>
          <a:prstGeom prst="rect">
            <a:avLst/>
          </a:prstGeom>
          <a:noFill/>
          <a:ln/>
        </p:spPr>
        <p:txBody>
          <a:bodyPr wrap="none" lIns="0" tIns="0" rIns="0" bIns="0" rtlCol="0" anchor="t"/>
          <a:lstStyle/>
          <a:p>
            <a:pPr marL="0" indent="0" algn="l">
              <a:lnSpc>
                <a:spcPts val="2300"/>
              </a:lnSpc>
              <a:buNone/>
            </a:pPr>
            <a:r>
              <a:rPr lang="en-US" sz="1450" dirty="0">
                <a:solidFill>
                  <a:srgbClr val="15213F"/>
                </a:solidFill>
                <a:latin typeface="Roboto" pitchFamily="34" charset="0"/>
                <a:ea typeface="Roboto" pitchFamily="34" charset="-122"/>
                <a:cs typeface="Roboto" pitchFamily="34" charset="-120"/>
              </a:rPr>
              <a:t>SQL permet de créer, modifier et gérer la structure des tables et des schémas.</a:t>
            </a:r>
            <a:endParaRPr lang="en-US" sz="1450" dirty="0"/>
          </a:p>
        </p:txBody>
      </p:sp>
      <p:sp>
        <p:nvSpPr>
          <p:cNvPr id="20" name="Shape 17"/>
          <p:cNvSpPr/>
          <p:nvPr/>
        </p:nvSpPr>
        <p:spPr>
          <a:xfrm>
            <a:off x="1112877" y="5753457"/>
            <a:ext cx="649010" cy="22860"/>
          </a:xfrm>
          <a:prstGeom prst="roundRect">
            <a:avLst>
              <a:gd name="adj" fmla="val 121679"/>
            </a:avLst>
          </a:prstGeom>
          <a:solidFill>
            <a:srgbClr val="CFD2D8"/>
          </a:solidFill>
          <a:ln/>
        </p:spPr>
        <p:txBody>
          <a:bodyPr/>
          <a:lstStyle/>
          <a:p>
            <a:endParaRPr lang="fr-FR"/>
          </a:p>
        </p:txBody>
      </p:sp>
      <p:sp>
        <p:nvSpPr>
          <p:cNvPr id="21" name="Shape 18"/>
          <p:cNvSpPr/>
          <p:nvPr/>
        </p:nvSpPr>
        <p:spPr>
          <a:xfrm>
            <a:off x="718542" y="5556290"/>
            <a:ext cx="417195" cy="417195"/>
          </a:xfrm>
          <a:prstGeom prst="roundRect">
            <a:avLst>
              <a:gd name="adj" fmla="val 6667"/>
            </a:avLst>
          </a:prstGeom>
          <a:solidFill>
            <a:srgbClr val="E9ECF2"/>
          </a:solidFill>
          <a:ln/>
        </p:spPr>
        <p:txBody>
          <a:bodyPr/>
          <a:lstStyle/>
          <a:p>
            <a:endParaRPr lang="fr-FR"/>
          </a:p>
        </p:txBody>
      </p:sp>
      <p:sp>
        <p:nvSpPr>
          <p:cNvPr id="22" name="Text 19"/>
          <p:cNvSpPr/>
          <p:nvPr/>
        </p:nvSpPr>
        <p:spPr>
          <a:xfrm>
            <a:off x="846534" y="5625822"/>
            <a:ext cx="161211" cy="278130"/>
          </a:xfrm>
          <a:prstGeom prst="rect">
            <a:avLst/>
          </a:prstGeom>
          <a:noFill/>
          <a:ln/>
        </p:spPr>
        <p:txBody>
          <a:bodyPr wrap="none" lIns="0" tIns="0" rIns="0" bIns="0" rtlCol="0" anchor="t"/>
          <a:lstStyle/>
          <a:p>
            <a:pPr marL="0" indent="0" algn="ctr">
              <a:lnSpc>
                <a:spcPts val="2150"/>
              </a:lnSpc>
              <a:buNone/>
            </a:pPr>
            <a:r>
              <a:rPr lang="en-US" sz="2150" dirty="0">
                <a:solidFill>
                  <a:srgbClr val="15213F"/>
                </a:solidFill>
                <a:latin typeface="Roboto Slab" pitchFamily="34" charset="0"/>
                <a:ea typeface="Roboto Slab" pitchFamily="34" charset="-122"/>
                <a:cs typeface="Roboto Slab" pitchFamily="34" charset="-120"/>
              </a:rPr>
              <a:t>4</a:t>
            </a:r>
            <a:endParaRPr lang="en-US" sz="2150" dirty="0"/>
          </a:p>
        </p:txBody>
      </p:sp>
      <p:sp>
        <p:nvSpPr>
          <p:cNvPr id="23" name="Text 20"/>
          <p:cNvSpPr/>
          <p:nvPr/>
        </p:nvSpPr>
        <p:spPr>
          <a:xfrm>
            <a:off x="1947029" y="5533072"/>
            <a:ext cx="2790587" cy="289679"/>
          </a:xfrm>
          <a:prstGeom prst="rect">
            <a:avLst/>
          </a:prstGeom>
          <a:noFill/>
          <a:ln/>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Les opérations courantes </a:t>
            </a:r>
            <a:endParaRPr lang="en-US" sz="1800" dirty="0"/>
          </a:p>
        </p:txBody>
      </p:sp>
      <p:sp>
        <p:nvSpPr>
          <p:cNvPr id="24" name="Text 21"/>
          <p:cNvSpPr/>
          <p:nvPr/>
        </p:nvSpPr>
        <p:spPr>
          <a:xfrm>
            <a:off x="1947029" y="5933956"/>
            <a:ext cx="8376761" cy="296585"/>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15213F"/>
                </a:solidFill>
                <a:latin typeface="Roboto" pitchFamily="34" charset="0"/>
                <a:ea typeface="Roboto" pitchFamily="34" charset="-122"/>
                <a:cs typeface="Roboto" pitchFamily="34" charset="-120"/>
              </a:rPr>
              <a:t>SELECT</a:t>
            </a:r>
            <a:r>
              <a:rPr lang="en-US" sz="1450" dirty="0">
                <a:solidFill>
                  <a:srgbClr val="15213F"/>
                </a:solidFill>
                <a:latin typeface="Roboto" pitchFamily="34" charset="0"/>
                <a:ea typeface="Roboto" pitchFamily="34" charset="-122"/>
                <a:cs typeface="Roboto" pitchFamily="34" charset="-120"/>
              </a:rPr>
              <a:t> : Récupérer des données.</a:t>
            </a:r>
            <a:endParaRPr lang="en-US" sz="1450" dirty="0"/>
          </a:p>
        </p:txBody>
      </p:sp>
      <p:sp>
        <p:nvSpPr>
          <p:cNvPr id="25" name="Text 22"/>
          <p:cNvSpPr/>
          <p:nvPr/>
        </p:nvSpPr>
        <p:spPr>
          <a:xfrm>
            <a:off x="1947029" y="6295430"/>
            <a:ext cx="8376761" cy="296585"/>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15213F"/>
                </a:solidFill>
                <a:latin typeface="Roboto" pitchFamily="34" charset="0"/>
                <a:ea typeface="Roboto" pitchFamily="34" charset="-122"/>
                <a:cs typeface="Roboto" pitchFamily="34" charset="-120"/>
              </a:rPr>
              <a:t>INSERT</a:t>
            </a:r>
            <a:r>
              <a:rPr lang="en-US" sz="1450" dirty="0">
                <a:solidFill>
                  <a:srgbClr val="15213F"/>
                </a:solidFill>
                <a:latin typeface="Roboto" pitchFamily="34" charset="0"/>
                <a:ea typeface="Roboto" pitchFamily="34" charset="-122"/>
                <a:cs typeface="Roboto" pitchFamily="34" charset="-120"/>
              </a:rPr>
              <a:t> : Ajouter de nouvelles données.</a:t>
            </a:r>
            <a:endParaRPr lang="en-US" sz="1450" dirty="0"/>
          </a:p>
        </p:txBody>
      </p:sp>
      <p:sp>
        <p:nvSpPr>
          <p:cNvPr id="26" name="Text 23"/>
          <p:cNvSpPr/>
          <p:nvPr/>
        </p:nvSpPr>
        <p:spPr>
          <a:xfrm>
            <a:off x="1947029" y="6656903"/>
            <a:ext cx="8376761" cy="296585"/>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15213F"/>
                </a:solidFill>
                <a:latin typeface="Roboto" pitchFamily="34" charset="0"/>
                <a:ea typeface="Roboto" pitchFamily="34" charset="-122"/>
                <a:cs typeface="Roboto" pitchFamily="34" charset="-120"/>
              </a:rPr>
              <a:t>UPDATE</a:t>
            </a:r>
            <a:r>
              <a:rPr lang="en-US" sz="1450" dirty="0">
                <a:solidFill>
                  <a:srgbClr val="15213F"/>
                </a:solidFill>
                <a:latin typeface="Roboto" pitchFamily="34" charset="0"/>
                <a:ea typeface="Roboto" pitchFamily="34" charset="-122"/>
                <a:cs typeface="Roboto" pitchFamily="34" charset="-120"/>
              </a:rPr>
              <a:t> : Modifier des données existantes.</a:t>
            </a:r>
            <a:endParaRPr lang="en-US" sz="1450" dirty="0"/>
          </a:p>
        </p:txBody>
      </p:sp>
      <p:sp>
        <p:nvSpPr>
          <p:cNvPr id="27" name="Text 24"/>
          <p:cNvSpPr/>
          <p:nvPr/>
        </p:nvSpPr>
        <p:spPr>
          <a:xfrm>
            <a:off x="1947029" y="7018377"/>
            <a:ext cx="8376761" cy="296585"/>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15213F"/>
                </a:solidFill>
                <a:latin typeface="Roboto" pitchFamily="34" charset="0"/>
                <a:ea typeface="Roboto" pitchFamily="34" charset="-122"/>
                <a:cs typeface="Roboto" pitchFamily="34" charset="-120"/>
              </a:rPr>
              <a:t>DELETE</a:t>
            </a:r>
            <a:r>
              <a:rPr lang="en-US" sz="1450" dirty="0">
                <a:solidFill>
                  <a:srgbClr val="15213F"/>
                </a:solidFill>
                <a:latin typeface="Roboto" pitchFamily="34" charset="0"/>
                <a:ea typeface="Roboto" pitchFamily="34" charset="-122"/>
                <a:cs typeface="Roboto" pitchFamily="34" charset="-120"/>
              </a:rPr>
              <a:t> : Supprimer des données.</a:t>
            </a:r>
            <a:endParaRPr lang="en-US" sz="1450" dirty="0"/>
          </a:p>
        </p:txBody>
      </p:sp>
      <p:sp>
        <p:nvSpPr>
          <p:cNvPr id="28" name="ZoneTexte 27">
            <a:extLst>
              <a:ext uri="{FF2B5EF4-FFF2-40B4-BE49-F238E27FC236}">
                <a16:creationId xmlns:a16="http://schemas.microsoft.com/office/drawing/2014/main" id="{A52AE610-DF0F-AF55-5821-EAB411234FE8}"/>
              </a:ext>
            </a:extLst>
          </p:cNvPr>
          <p:cNvSpPr txBox="1"/>
          <p:nvPr/>
        </p:nvSpPr>
        <p:spPr>
          <a:xfrm>
            <a:off x="13680750" y="7643120"/>
            <a:ext cx="314510" cy="400110"/>
          </a:xfrm>
          <a:prstGeom prst="rect">
            <a:avLst/>
          </a:prstGeom>
          <a:noFill/>
        </p:spPr>
        <p:txBody>
          <a:bodyPr wrap="none" rtlCol="0">
            <a:spAutoFit/>
          </a:bodyPr>
          <a:lstStyle/>
          <a:p>
            <a:r>
              <a:rPr lang="fr-FR" sz="2000" b="1" dirty="0">
                <a:effectLst>
                  <a:outerShdw blurRad="38100" dist="38100" dir="2700000" algn="tl">
                    <a:srgbClr val="000000">
                      <a:alpha val="43137"/>
                    </a:srgbClr>
                  </a:outerShdw>
                </a:effectLst>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1407"/>
          </a:xfrm>
          <a:prstGeom prst="rect">
            <a:avLst/>
          </a:prstGeom>
        </p:spPr>
      </p:pic>
      <p:sp>
        <p:nvSpPr>
          <p:cNvPr id="3" name="Text 0"/>
          <p:cNvSpPr/>
          <p:nvPr/>
        </p:nvSpPr>
        <p:spPr>
          <a:xfrm>
            <a:off x="750689" y="3273028"/>
            <a:ext cx="5362813" cy="670322"/>
          </a:xfrm>
          <a:prstGeom prst="rect">
            <a:avLst/>
          </a:prstGeom>
          <a:noFill/>
          <a:ln/>
        </p:spPr>
        <p:txBody>
          <a:bodyPr wrap="none" lIns="0" tIns="0" rIns="0" bIns="0" rtlCol="0" anchor="t"/>
          <a:lstStyle/>
          <a:p>
            <a:pPr marL="0" indent="0">
              <a:lnSpc>
                <a:spcPts val="5250"/>
              </a:lnSpc>
              <a:buNone/>
            </a:pPr>
            <a:r>
              <a:rPr lang="en-US" sz="4200" dirty="0">
                <a:solidFill>
                  <a:srgbClr val="3257B8"/>
                </a:solidFill>
                <a:latin typeface="Roboto Slab" pitchFamily="34" charset="0"/>
                <a:ea typeface="Roboto Slab" pitchFamily="34" charset="-122"/>
                <a:cs typeface="Roboto Slab" pitchFamily="34" charset="-120"/>
              </a:rPr>
              <a:t>Conformité ACID</a:t>
            </a:r>
            <a:endParaRPr lang="en-US" sz="4200" dirty="0"/>
          </a:p>
        </p:txBody>
      </p:sp>
      <p:sp>
        <p:nvSpPr>
          <p:cNvPr id="4" name="Shape 1"/>
          <p:cNvSpPr/>
          <p:nvPr/>
        </p:nvSpPr>
        <p:spPr>
          <a:xfrm>
            <a:off x="750689" y="4265057"/>
            <a:ext cx="6457355" cy="1579245"/>
          </a:xfrm>
          <a:prstGeom prst="roundRect">
            <a:avLst>
              <a:gd name="adj" fmla="val 2037"/>
            </a:avLst>
          </a:prstGeom>
          <a:solidFill>
            <a:srgbClr val="E9ECF2"/>
          </a:solidFill>
          <a:ln/>
        </p:spPr>
        <p:txBody>
          <a:bodyPr/>
          <a:lstStyle/>
          <a:p>
            <a:endParaRPr lang="fr-FR"/>
          </a:p>
        </p:txBody>
      </p:sp>
      <p:sp>
        <p:nvSpPr>
          <p:cNvPr id="5" name="Text 2"/>
          <p:cNvSpPr/>
          <p:nvPr/>
        </p:nvSpPr>
        <p:spPr>
          <a:xfrm>
            <a:off x="965121" y="447948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15213F"/>
                </a:solidFill>
                <a:latin typeface="Roboto Slab" pitchFamily="34" charset="0"/>
                <a:ea typeface="Roboto Slab" pitchFamily="34" charset="-122"/>
                <a:cs typeface="Roboto Slab" pitchFamily="34" charset="-120"/>
              </a:rPr>
              <a:t>Atomicité</a:t>
            </a:r>
            <a:endParaRPr lang="en-US" sz="2100" dirty="0"/>
          </a:p>
        </p:txBody>
      </p:sp>
      <p:sp>
        <p:nvSpPr>
          <p:cNvPr id="6" name="Text 3"/>
          <p:cNvSpPr/>
          <p:nvPr/>
        </p:nvSpPr>
        <p:spPr>
          <a:xfrm>
            <a:off x="965121" y="4943356"/>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Toutes les opérations d'une transaction sont traitées comme une seule unité indivisible.</a:t>
            </a:r>
            <a:endParaRPr lang="en-US" sz="1650" dirty="0"/>
          </a:p>
        </p:txBody>
      </p:sp>
      <p:sp>
        <p:nvSpPr>
          <p:cNvPr id="7" name="Shape 4"/>
          <p:cNvSpPr/>
          <p:nvPr/>
        </p:nvSpPr>
        <p:spPr>
          <a:xfrm>
            <a:off x="7422475" y="4265057"/>
            <a:ext cx="6457355" cy="1579245"/>
          </a:xfrm>
          <a:prstGeom prst="roundRect">
            <a:avLst>
              <a:gd name="adj" fmla="val 2037"/>
            </a:avLst>
          </a:prstGeom>
          <a:solidFill>
            <a:srgbClr val="E9ECF2"/>
          </a:solidFill>
          <a:ln/>
        </p:spPr>
        <p:txBody>
          <a:bodyPr/>
          <a:lstStyle/>
          <a:p>
            <a:endParaRPr lang="fr-FR"/>
          </a:p>
        </p:txBody>
      </p:sp>
      <p:sp>
        <p:nvSpPr>
          <p:cNvPr id="8" name="Text 5"/>
          <p:cNvSpPr/>
          <p:nvPr/>
        </p:nvSpPr>
        <p:spPr>
          <a:xfrm>
            <a:off x="7636907" y="447948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15213F"/>
                </a:solidFill>
                <a:latin typeface="Roboto Slab" pitchFamily="34" charset="0"/>
                <a:ea typeface="Roboto Slab" pitchFamily="34" charset="-122"/>
                <a:cs typeface="Roboto Slab" pitchFamily="34" charset="-120"/>
              </a:rPr>
              <a:t>Cohérence</a:t>
            </a:r>
            <a:endParaRPr lang="en-US" sz="2100" dirty="0"/>
          </a:p>
        </p:txBody>
      </p:sp>
      <p:sp>
        <p:nvSpPr>
          <p:cNvPr id="9" name="Text 6"/>
          <p:cNvSpPr/>
          <p:nvPr/>
        </p:nvSpPr>
        <p:spPr>
          <a:xfrm>
            <a:off x="7636907" y="4943356"/>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Les données restent dans un état valide et cohérent avant et après une transaction.</a:t>
            </a:r>
            <a:endParaRPr lang="en-US" sz="1650" dirty="0"/>
          </a:p>
        </p:txBody>
      </p:sp>
      <p:sp>
        <p:nvSpPr>
          <p:cNvPr id="10" name="Shape 7"/>
          <p:cNvSpPr/>
          <p:nvPr/>
        </p:nvSpPr>
        <p:spPr>
          <a:xfrm>
            <a:off x="750689" y="6058733"/>
            <a:ext cx="6457355" cy="1579245"/>
          </a:xfrm>
          <a:prstGeom prst="roundRect">
            <a:avLst>
              <a:gd name="adj" fmla="val 2037"/>
            </a:avLst>
          </a:prstGeom>
          <a:solidFill>
            <a:srgbClr val="E9ECF2"/>
          </a:solidFill>
          <a:ln/>
        </p:spPr>
        <p:txBody>
          <a:bodyPr/>
          <a:lstStyle/>
          <a:p>
            <a:endParaRPr lang="fr-FR"/>
          </a:p>
        </p:txBody>
      </p:sp>
      <p:sp>
        <p:nvSpPr>
          <p:cNvPr id="11" name="Text 8"/>
          <p:cNvSpPr/>
          <p:nvPr/>
        </p:nvSpPr>
        <p:spPr>
          <a:xfrm>
            <a:off x="965121" y="6273165"/>
            <a:ext cx="2681407" cy="335161"/>
          </a:xfrm>
          <a:prstGeom prst="rect">
            <a:avLst/>
          </a:prstGeom>
          <a:noFill/>
          <a:ln/>
        </p:spPr>
        <p:txBody>
          <a:bodyPr wrap="none" lIns="0" tIns="0" rIns="0" bIns="0" rtlCol="0" anchor="t"/>
          <a:lstStyle/>
          <a:p>
            <a:pPr marL="0" indent="0">
              <a:lnSpc>
                <a:spcPts val="2600"/>
              </a:lnSpc>
              <a:buNone/>
            </a:pPr>
            <a:r>
              <a:rPr lang="en-US" sz="2100" dirty="0">
                <a:solidFill>
                  <a:srgbClr val="15213F"/>
                </a:solidFill>
                <a:latin typeface="Roboto Slab" pitchFamily="34" charset="0"/>
                <a:ea typeface="Roboto Slab" pitchFamily="34" charset="-122"/>
                <a:cs typeface="Roboto Slab" pitchFamily="34" charset="-120"/>
              </a:rPr>
              <a:t>Isolation</a:t>
            </a:r>
            <a:endParaRPr lang="en-US" sz="2100" dirty="0"/>
          </a:p>
        </p:txBody>
      </p:sp>
      <p:sp>
        <p:nvSpPr>
          <p:cNvPr id="12" name="Text 9"/>
          <p:cNvSpPr/>
          <p:nvPr/>
        </p:nvSpPr>
        <p:spPr>
          <a:xfrm>
            <a:off x="965121" y="6737033"/>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Les transactions sont indépendantes les unes des autres et n'interfèrent pas.</a:t>
            </a:r>
            <a:endParaRPr lang="en-US" sz="1650" dirty="0"/>
          </a:p>
        </p:txBody>
      </p:sp>
      <p:sp>
        <p:nvSpPr>
          <p:cNvPr id="13" name="Shape 10"/>
          <p:cNvSpPr/>
          <p:nvPr/>
        </p:nvSpPr>
        <p:spPr>
          <a:xfrm>
            <a:off x="7422475" y="6058733"/>
            <a:ext cx="6457355" cy="1579245"/>
          </a:xfrm>
          <a:prstGeom prst="roundRect">
            <a:avLst>
              <a:gd name="adj" fmla="val 2037"/>
            </a:avLst>
          </a:prstGeom>
          <a:solidFill>
            <a:srgbClr val="E9ECF2"/>
          </a:solidFill>
          <a:ln/>
        </p:spPr>
        <p:txBody>
          <a:bodyPr/>
          <a:lstStyle/>
          <a:p>
            <a:endParaRPr lang="fr-FR"/>
          </a:p>
        </p:txBody>
      </p:sp>
      <p:sp>
        <p:nvSpPr>
          <p:cNvPr id="14" name="Text 11"/>
          <p:cNvSpPr/>
          <p:nvPr/>
        </p:nvSpPr>
        <p:spPr>
          <a:xfrm>
            <a:off x="7636907" y="6273165"/>
            <a:ext cx="2681407" cy="335161"/>
          </a:xfrm>
          <a:prstGeom prst="rect">
            <a:avLst/>
          </a:prstGeom>
          <a:noFill/>
          <a:ln/>
        </p:spPr>
        <p:txBody>
          <a:bodyPr wrap="none" lIns="0" tIns="0" rIns="0" bIns="0" rtlCol="0" anchor="t"/>
          <a:lstStyle/>
          <a:p>
            <a:pPr marL="0" indent="0">
              <a:lnSpc>
                <a:spcPts val="2600"/>
              </a:lnSpc>
              <a:buNone/>
            </a:pPr>
            <a:r>
              <a:rPr lang="en-US" sz="2100" dirty="0">
                <a:solidFill>
                  <a:srgbClr val="15213F"/>
                </a:solidFill>
                <a:latin typeface="Roboto Slab" pitchFamily="34" charset="0"/>
                <a:ea typeface="Roboto Slab" pitchFamily="34" charset="-122"/>
                <a:cs typeface="Roboto Slab" pitchFamily="34" charset="-120"/>
              </a:rPr>
              <a:t>Durabilité</a:t>
            </a:r>
            <a:endParaRPr lang="en-US" sz="2100" dirty="0"/>
          </a:p>
        </p:txBody>
      </p:sp>
      <p:sp>
        <p:nvSpPr>
          <p:cNvPr id="15" name="Text 12"/>
          <p:cNvSpPr/>
          <p:nvPr/>
        </p:nvSpPr>
        <p:spPr>
          <a:xfrm>
            <a:off x="7636907" y="6737033"/>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Les données modifiées sont sauvegardées de manière permanente, même en cas de panne.</a:t>
            </a:r>
            <a:endParaRPr lang="en-US" sz="1650" dirty="0"/>
          </a:p>
        </p:txBody>
      </p:sp>
      <p:pic>
        <p:nvPicPr>
          <p:cNvPr id="17" name="Image 16">
            <a:extLst>
              <a:ext uri="{FF2B5EF4-FFF2-40B4-BE49-F238E27FC236}">
                <a16:creationId xmlns:a16="http://schemas.microsoft.com/office/drawing/2014/main" id="{B67655F6-8507-396D-3FF6-DD564F029711}"/>
              </a:ext>
            </a:extLst>
          </p:cNvPr>
          <p:cNvPicPr>
            <a:picLocks noChangeAspect="1"/>
          </p:cNvPicPr>
          <p:nvPr/>
        </p:nvPicPr>
        <p:blipFill>
          <a:blip r:embed="rId4"/>
          <a:stretch>
            <a:fillRect/>
          </a:stretch>
        </p:blipFill>
        <p:spPr>
          <a:xfrm>
            <a:off x="10744972" y="7766685"/>
            <a:ext cx="3885428" cy="440899"/>
          </a:xfrm>
          <a:prstGeom prst="rect">
            <a:avLst/>
          </a:prstGeom>
        </p:spPr>
      </p:pic>
      <p:sp>
        <p:nvSpPr>
          <p:cNvPr id="16" name="ZoneTexte 15">
            <a:extLst>
              <a:ext uri="{FF2B5EF4-FFF2-40B4-BE49-F238E27FC236}">
                <a16:creationId xmlns:a16="http://schemas.microsoft.com/office/drawing/2014/main" id="{F6647D86-3C66-33AD-3DE1-1DA78104AD40}"/>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6</a:t>
            </a:r>
            <a:endParaRPr lang="fr-FR" sz="20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49510" y="1357072"/>
            <a:ext cx="12250341"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Exemples de Bases de Données Relationnelles</a:t>
            </a:r>
            <a:endParaRPr lang="en-US" sz="4450" dirty="0"/>
          </a:p>
        </p:txBody>
      </p:sp>
      <p:pic>
        <p:nvPicPr>
          <p:cNvPr id="3" name="Image 0" descr="preencoded.png"/>
          <p:cNvPicPr>
            <a:picLocks noChangeAspect="1"/>
          </p:cNvPicPr>
          <p:nvPr/>
        </p:nvPicPr>
        <p:blipFill>
          <a:blip r:embed="rId3"/>
          <a:stretch>
            <a:fillRect/>
          </a:stretch>
        </p:blipFill>
        <p:spPr>
          <a:xfrm>
            <a:off x="848875" y="2990757"/>
            <a:ext cx="566976" cy="566976"/>
          </a:xfrm>
          <a:prstGeom prst="rect">
            <a:avLst/>
          </a:prstGeom>
        </p:spPr>
      </p:pic>
      <p:sp>
        <p:nvSpPr>
          <p:cNvPr id="4" name="Text 1"/>
          <p:cNvSpPr/>
          <p:nvPr/>
        </p:nvSpPr>
        <p:spPr>
          <a:xfrm>
            <a:off x="848875" y="3784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MySQL</a:t>
            </a:r>
            <a:endParaRPr lang="en-US" sz="2200" dirty="0"/>
          </a:p>
        </p:txBody>
      </p:sp>
      <p:sp>
        <p:nvSpPr>
          <p:cNvPr id="5" name="Text 2"/>
          <p:cNvSpPr/>
          <p:nvPr/>
        </p:nvSpPr>
        <p:spPr>
          <a:xfrm>
            <a:off x="848875" y="4274965"/>
            <a:ext cx="3005495"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open-source très populaire, principalement utilisée pour les applications web.</a:t>
            </a:r>
            <a:endParaRPr lang="en-US" sz="1750" dirty="0"/>
          </a:p>
        </p:txBody>
      </p:sp>
      <p:pic>
        <p:nvPicPr>
          <p:cNvPr id="6" name="Image 1" descr="preencoded.png"/>
          <p:cNvPicPr>
            <a:picLocks noChangeAspect="1"/>
          </p:cNvPicPr>
          <p:nvPr/>
        </p:nvPicPr>
        <p:blipFill>
          <a:blip r:embed="rId4"/>
          <a:stretch>
            <a:fillRect/>
          </a:stretch>
        </p:blipFill>
        <p:spPr>
          <a:xfrm>
            <a:off x="4194531" y="2990757"/>
            <a:ext cx="566976" cy="566976"/>
          </a:xfrm>
          <a:prstGeom prst="rect">
            <a:avLst/>
          </a:prstGeom>
        </p:spPr>
      </p:pic>
      <p:sp>
        <p:nvSpPr>
          <p:cNvPr id="7" name="Text 3"/>
          <p:cNvSpPr/>
          <p:nvPr/>
        </p:nvSpPr>
        <p:spPr>
          <a:xfrm>
            <a:off x="4194531" y="3784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PostgreSQL</a:t>
            </a:r>
            <a:endParaRPr lang="en-US" sz="2200" dirty="0"/>
          </a:p>
        </p:txBody>
      </p:sp>
      <p:sp>
        <p:nvSpPr>
          <p:cNvPr id="8" name="Text 4"/>
          <p:cNvSpPr/>
          <p:nvPr/>
        </p:nvSpPr>
        <p:spPr>
          <a:xfrm>
            <a:off x="4194531" y="4274965"/>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open-source avancée, avec de puissantes fonctionnalités pour les applications critiques.</a:t>
            </a:r>
            <a:endParaRPr lang="en-US" sz="1750" dirty="0"/>
          </a:p>
        </p:txBody>
      </p:sp>
      <p:pic>
        <p:nvPicPr>
          <p:cNvPr id="9" name="Image 2" descr="preencoded.png"/>
          <p:cNvPicPr>
            <a:picLocks noChangeAspect="1"/>
          </p:cNvPicPr>
          <p:nvPr/>
        </p:nvPicPr>
        <p:blipFill>
          <a:blip r:embed="rId5"/>
          <a:stretch>
            <a:fillRect/>
          </a:stretch>
        </p:blipFill>
        <p:spPr>
          <a:xfrm>
            <a:off x="7540306" y="2990757"/>
            <a:ext cx="566976" cy="566976"/>
          </a:xfrm>
          <a:prstGeom prst="rect">
            <a:avLst/>
          </a:prstGeom>
        </p:spPr>
      </p:pic>
      <p:sp>
        <p:nvSpPr>
          <p:cNvPr id="10" name="Text 5"/>
          <p:cNvSpPr/>
          <p:nvPr/>
        </p:nvSpPr>
        <p:spPr>
          <a:xfrm>
            <a:off x="7540306" y="3784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Oracle</a:t>
            </a:r>
            <a:endParaRPr lang="en-US" sz="2200" dirty="0"/>
          </a:p>
        </p:txBody>
      </p:sp>
      <p:sp>
        <p:nvSpPr>
          <p:cNvPr id="11" name="Text 6"/>
          <p:cNvSpPr/>
          <p:nvPr/>
        </p:nvSpPr>
        <p:spPr>
          <a:xfrm>
            <a:off x="7540306" y="4274965"/>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Système de gestion de base de données propriétaire, très utilisé dans les grandes entreprises.</a:t>
            </a:r>
            <a:endParaRPr lang="en-US" sz="1750" dirty="0"/>
          </a:p>
        </p:txBody>
      </p:sp>
      <p:pic>
        <p:nvPicPr>
          <p:cNvPr id="12" name="Image 3" descr="preencoded.png"/>
          <p:cNvPicPr>
            <a:picLocks noChangeAspect="1"/>
          </p:cNvPicPr>
          <p:nvPr/>
        </p:nvPicPr>
        <p:blipFill>
          <a:blip r:embed="rId6"/>
          <a:stretch>
            <a:fillRect/>
          </a:stretch>
        </p:blipFill>
        <p:spPr>
          <a:xfrm>
            <a:off x="10886082" y="2990757"/>
            <a:ext cx="566976" cy="566976"/>
          </a:xfrm>
          <a:prstGeom prst="rect">
            <a:avLst/>
          </a:prstGeom>
        </p:spPr>
      </p:pic>
      <p:sp>
        <p:nvSpPr>
          <p:cNvPr id="13" name="Text 7"/>
          <p:cNvSpPr/>
          <p:nvPr/>
        </p:nvSpPr>
        <p:spPr>
          <a:xfrm>
            <a:off x="10886082" y="3784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SQL Server</a:t>
            </a:r>
            <a:endParaRPr lang="en-US" sz="2200" dirty="0"/>
          </a:p>
        </p:txBody>
      </p:sp>
      <p:sp>
        <p:nvSpPr>
          <p:cNvPr id="14" name="Text 8"/>
          <p:cNvSpPr/>
          <p:nvPr/>
        </p:nvSpPr>
        <p:spPr>
          <a:xfrm>
            <a:off x="10886082" y="4274965"/>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Base de données Microsoft, principalement utilisée dans les environnements Windows.</a:t>
            </a:r>
            <a:endParaRPr lang="en-US" sz="1750" dirty="0"/>
          </a:p>
        </p:txBody>
      </p:sp>
      <p:pic>
        <p:nvPicPr>
          <p:cNvPr id="15" name="Image 14">
            <a:extLst>
              <a:ext uri="{FF2B5EF4-FFF2-40B4-BE49-F238E27FC236}">
                <a16:creationId xmlns:a16="http://schemas.microsoft.com/office/drawing/2014/main" id="{2A89BDD1-8536-CF07-0ED6-8B6F7973173F}"/>
              </a:ext>
            </a:extLst>
          </p:cNvPr>
          <p:cNvPicPr>
            <a:picLocks noChangeAspect="1"/>
          </p:cNvPicPr>
          <p:nvPr/>
        </p:nvPicPr>
        <p:blipFill>
          <a:blip r:embed="rId7"/>
          <a:stretch>
            <a:fillRect/>
          </a:stretch>
        </p:blipFill>
        <p:spPr>
          <a:xfrm>
            <a:off x="8026382" y="7478602"/>
            <a:ext cx="6604018" cy="749391"/>
          </a:xfrm>
          <a:prstGeom prst="rect">
            <a:avLst/>
          </a:prstGeom>
        </p:spPr>
      </p:pic>
      <p:sp>
        <p:nvSpPr>
          <p:cNvPr id="16" name="ZoneTexte 15">
            <a:extLst>
              <a:ext uri="{FF2B5EF4-FFF2-40B4-BE49-F238E27FC236}">
                <a16:creationId xmlns:a16="http://schemas.microsoft.com/office/drawing/2014/main" id="{BA62ECB0-B5FA-D2C3-55F3-B899FB726AB7}"/>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7</a:t>
            </a:r>
            <a:endParaRPr lang="fr-FR" sz="2000" b="1" dirty="0">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2088"/>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3257B8"/>
                </a:solidFill>
                <a:latin typeface="Roboto Slab" pitchFamily="34" charset="0"/>
                <a:ea typeface="Roboto Slab" pitchFamily="34" charset="-122"/>
                <a:cs typeface="Roboto Slab" pitchFamily="34" charset="-120"/>
              </a:rPr>
              <a:t>Les Bases de Données NoSQL</a:t>
            </a:r>
            <a:endParaRPr lang="en-US" sz="6150" dirty="0"/>
          </a:p>
        </p:txBody>
      </p:sp>
      <p:sp>
        <p:nvSpPr>
          <p:cNvPr id="4" name="Text 1"/>
          <p:cNvSpPr/>
          <p:nvPr/>
        </p:nvSpPr>
        <p:spPr>
          <a:xfrm>
            <a:off x="6280190" y="4718685"/>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bases de données NoSQL sont une alternative aux bases de données relationnelles traditionnelles, offrant une grande flexibilité et une évolutivité accrue pour faire face aux défis des données modernes.</a:t>
            </a:r>
            <a:endParaRPr lang="en-US" sz="1750" dirty="0"/>
          </a:p>
        </p:txBody>
      </p:sp>
      <p:pic>
        <p:nvPicPr>
          <p:cNvPr id="5" name="Image 4">
            <a:extLst>
              <a:ext uri="{FF2B5EF4-FFF2-40B4-BE49-F238E27FC236}">
                <a16:creationId xmlns:a16="http://schemas.microsoft.com/office/drawing/2014/main" id="{EA0E095D-B6DF-99D6-63D7-99C1F6B6ACD4}"/>
              </a:ext>
            </a:extLst>
          </p:cNvPr>
          <p:cNvPicPr>
            <a:picLocks noChangeAspect="1"/>
          </p:cNvPicPr>
          <p:nvPr/>
        </p:nvPicPr>
        <p:blipFill>
          <a:blip r:embed="rId4"/>
          <a:stretch>
            <a:fillRect/>
          </a:stretch>
        </p:blipFill>
        <p:spPr>
          <a:xfrm>
            <a:off x="8026382" y="7478602"/>
            <a:ext cx="6604018" cy="749391"/>
          </a:xfrm>
          <a:prstGeom prst="rect">
            <a:avLst/>
          </a:prstGeom>
        </p:spPr>
      </p:pic>
      <p:sp>
        <p:nvSpPr>
          <p:cNvPr id="6" name="ZoneTexte 5">
            <a:extLst>
              <a:ext uri="{FF2B5EF4-FFF2-40B4-BE49-F238E27FC236}">
                <a16:creationId xmlns:a16="http://schemas.microsoft.com/office/drawing/2014/main" id="{1D647B11-4B81-F35F-2808-0C50644575EC}"/>
              </a:ext>
            </a:extLst>
          </p:cNvPr>
          <p:cNvSpPr txBox="1"/>
          <p:nvPr/>
        </p:nvSpPr>
        <p:spPr>
          <a:xfrm>
            <a:off x="13680750" y="7643120"/>
            <a:ext cx="314510" cy="400110"/>
          </a:xfrm>
          <a:prstGeom prst="rect">
            <a:avLst/>
          </a:prstGeom>
          <a:noFill/>
        </p:spPr>
        <p:txBody>
          <a:bodyPr wrap="none" rtlCol="0">
            <a:spAutoFit/>
          </a:bodyPr>
          <a:lstStyle/>
          <a:p>
            <a:r>
              <a:rPr lang="fr-MA" sz="2000" b="1" dirty="0">
                <a:effectLst>
                  <a:outerShdw blurRad="38100" dist="38100" dir="2700000" algn="tl">
                    <a:srgbClr val="000000">
                      <a:alpha val="43137"/>
                    </a:srgbClr>
                  </a:outerShdw>
                </a:effectLst>
              </a:rPr>
              <a:t>8</a:t>
            </a:r>
            <a:endParaRPr lang="fr-FR" sz="2000" b="1" dirty="0">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00b6c41-8173-4fbb-ae42-9650a7f7d41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36BFCDCF952B49B550FF7DE703D7E8" ma:contentTypeVersion="14" ma:contentTypeDescription="Crée un document." ma:contentTypeScope="" ma:versionID="67892e36c664cc5dcc9478dce13cc468">
  <xsd:schema xmlns:xsd="http://www.w3.org/2001/XMLSchema" xmlns:xs="http://www.w3.org/2001/XMLSchema" xmlns:p="http://schemas.microsoft.com/office/2006/metadata/properties" xmlns:ns3="700b6c41-8173-4fbb-ae42-9650a7f7d418" xmlns:ns4="b6dd3bb6-9964-438a-be1e-43cc871671b9" targetNamespace="http://schemas.microsoft.com/office/2006/metadata/properties" ma:root="true" ma:fieldsID="105c362eea61ff92138da09359e4607a" ns3:_="" ns4:_="">
    <xsd:import namespace="700b6c41-8173-4fbb-ae42-9650a7f7d418"/>
    <xsd:import namespace="b6dd3bb6-9964-438a-be1e-43cc871671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b6c41-8173-4fbb-ae42-9650a7f7d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dd3bb6-9964-438a-be1e-43cc871671b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4A56CB-7C2D-4198-A801-BC7A94E9FABB}">
  <ds:schemaRefs>
    <ds:schemaRef ds:uri="http://schemas.microsoft.com/office/2006/documentManagement/types"/>
    <ds:schemaRef ds:uri="http://purl.org/dc/dcmitype/"/>
    <ds:schemaRef ds:uri="http://purl.org/dc/elements/1.1/"/>
    <ds:schemaRef ds:uri="http://purl.org/dc/terms/"/>
    <ds:schemaRef ds:uri="b6dd3bb6-9964-438a-be1e-43cc871671b9"/>
    <ds:schemaRef ds:uri="http://www.w3.org/XML/1998/namespace"/>
    <ds:schemaRef ds:uri="http://schemas.openxmlformats.org/package/2006/metadata/core-properties"/>
    <ds:schemaRef ds:uri="700b6c41-8173-4fbb-ae42-9650a7f7d41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E5D39D3-D0C0-4C94-87A8-271A6E96B7A1}">
  <ds:schemaRefs>
    <ds:schemaRef ds:uri="http://schemas.microsoft.com/sharepoint/v3/contenttype/forms"/>
  </ds:schemaRefs>
</ds:datastoreItem>
</file>

<file path=customXml/itemProps3.xml><?xml version="1.0" encoding="utf-8"?>
<ds:datastoreItem xmlns:ds="http://schemas.openxmlformats.org/officeDocument/2006/customXml" ds:itemID="{519CA95F-3B8E-4583-A6CD-B0368A658B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0b6c41-8173-4fbb-ae42-9650a7f7d418"/>
    <ds:schemaRef ds:uri="b6dd3bb6-9964-438a-be1e-43cc871671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10673</TotalTime>
  <Words>1711</Words>
  <Application>Microsoft Office PowerPoint</Application>
  <PresentationFormat>Personnalisé</PresentationFormat>
  <Paragraphs>259</Paragraphs>
  <Slides>30</Slides>
  <Notes>22</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30</vt:i4>
      </vt:variant>
    </vt:vector>
  </HeadingPairs>
  <TitlesOfParts>
    <vt:vector size="42" baseType="lpstr">
      <vt:lpstr>Amasis MT Pro Black</vt:lpstr>
      <vt:lpstr>Calibri (Corps)</vt:lpstr>
      <vt:lpstr>Calibri Light</vt:lpstr>
      <vt:lpstr>Roboto Slab</vt:lpstr>
      <vt:lpstr>Segoe UI Emoji</vt:lpstr>
      <vt:lpstr>Calibri</vt:lpstr>
      <vt:lpstr>Arial</vt:lpstr>
      <vt:lpstr>Roboto</vt:lpstr>
      <vt:lpstr>Aharoni</vt:lpstr>
      <vt:lpstr>Office Theme</vt:lpstr>
      <vt:lpstr>Thème Office 2013 – 2022</vt:lpstr>
      <vt:lpstr>1_Thème Office 2013 – 2022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ibtissam Benchayb</cp:lastModifiedBy>
  <cp:revision>3</cp:revision>
  <dcterms:created xsi:type="dcterms:W3CDTF">2024-11-11T22:26:56Z</dcterms:created>
  <dcterms:modified xsi:type="dcterms:W3CDTF">2024-12-25T21:59:07Z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0x0101001D36BFCDCF952B49B550FF7DE703D7E8</vt:lpwstr>
  </property>
</Properties>
</file>